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4" r:id="rId5"/>
    <p:sldId id="278" r:id="rId6"/>
    <p:sldId id="289" r:id="rId7"/>
    <p:sldId id="271" r:id="rId8"/>
    <p:sldId id="275" r:id="rId9"/>
    <p:sldId id="290" r:id="rId10"/>
    <p:sldId id="293" r:id="rId11"/>
    <p:sldId id="291" r:id="rId12"/>
    <p:sldId id="310" r:id="rId13"/>
    <p:sldId id="306"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08" r:id="rId28"/>
    <p:sldId id="311" r:id="rId29"/>
    <p:sldId id="292" r:id="rId30"/>
    <p:sldId id="327" r:id="rId31"/>
    <p:sldId id="328" r:id="rId32"/>
    <p:sldId id="329" r:id="rId33"/>
    <p:sldId id="309" r:id="rId34"/>
    <p:sldId id="284" r:id="rId35"/>
    <p:sldId id="279"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97" autoAdjust="0"/>
  </p:normalViewPr>
  <p:slideViewPr>
    <p:cSldViewPr snapToGrid="0">
      <p:cViewPr varScale="1">
        <p:scale>
          <a:sx n="77" d="100"/>
          <a:sy n="77" d="100"/>
        </p:scale>
        <p:origin x="1914"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2D096FE-FD57-428C-ADF0-8863A0835D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A05C9DC-E181-4CBE-A202-D1CC00F657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618AB-DF27-424F-ABDB-C1BEFB553AA5}" type="datetime1">
              <a:rPr lang="es-ES" smtClean="0"/>
              <a:t>09/03/2024</a:t>
            </a:fld>
            <a:endParaRPr lang="es-ES"/>
          </a:p>
        </p:txBody>
      </p:sp>
      <p:sp>
        <p:nvSpPr>
          <p:cNvPr id="4" name="Marcador de pie de página 3">
            <a:extLst>
              <a:ext uri="{FF2B5EF4-FFF2-40B4-BE49-F238E27FC236}">
                <a16:creationId xmlns:a16="http://schemas.microsoft.com/office/drawing/2014/main" id="{EF7AFE5C-2562-4727-86DC-C311F944C6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6CB4691-0790-4402-AD17-2601E51951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195928-EF08-408E-802F-4DB11E035FF5}" type="slidenum">
              <a:rPr lang="es-ES" smtClean="0"/>
              <a:t>‹Nº›</a:t>
            </a:fld>
            <a:endParaRPr lang="es-ES"/>
          </a:p>
        </p:txBody>
      </p:sp>
    </p:spTree>
    <p:extLst>
      <p:ext uri="{BB962C8B-B14F-4D97-AF65-F5344CB8AC3E}">
        <p14:creationId xmlns:p14="http://schemas.microsoft.com/office/powerpoint/2010/main" val="354544083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8A58C7-A3F9-4CED-A97B-2BC9E47E42B7}" type="datetime1">
              <a:rPr lang="es-ES" smtClean="0"/>
              <a:t>09/03/2024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30E6F85-6220-421D-9203-84F526C4C605}" type="slidenum">
              <a:rPr lang="es-ES" smtClean="0"/>
              <a:t>‹Nº›</a:t>
            </a:fld>
            <a:endParaRPr lang="es-E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3267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4656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15</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7692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951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35836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62443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38484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63197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De 1958 a 1972 </a:t>
            </a:r>
            <a:r>
              <a:rPr lang="es-ES" dirty="0" err="1"/>
              <a:t>Brill</a:t>
            </a:r>
            <a:r>
              <a:rPr lang="es-ES" dirty="0"/>
              <a:t> </a:t>
            </a:r>
            <a:r>
              <a:rPr lang="es-ES" dirty="0" err="1"/>
              <a:t>Building</a:t>
            </a:r>
            <a:r>
              <a:rPr lang="es-ES" dirty="0"/>
              <a:t> Pop es uno de lo más recurrentes</a:t>
            </a:r>
          </a:p>
          <a:p>
            <a:pPr rtl="0"/>
            <a:r>
              <a:rPr lang="es-ES" dirty="0"/>
              <a:t>De 1973 a 1992 </a:t>
            </a:r>
            <a:r>
              <a:rPr lang="es-ES" dirty="0" err="1"/>
              <a:t>Mellow</a:t>
            </a:r>
            <a:r>
              <a:rPr lang="es-ES" dirty="0"/>
              <a:t> Gold es el que pasa a repetirse frecuentemente</a:t>
            </a:r>
          </a:p>
          <a:p>
            <a:pPr rtl="0"/>
            <a:r>
              <a:rPr lang="es-ES" dirty="0"/>
              <a:t>Del 1983 a 1992 destaca también New Wave Pop</a:t>
            </a:r>
          </a:p>
          <a:p>
            <a:pPr rtl="0"/>
            <a:r>
              <a:rPr lang="es-ES" dirty="0"/>
              <a:t>Del 1993 a 2007 aparecen canciones con géneros muy bailables como Hip Hop, </a:t>
            </a:r>
            <a:r>
              <a:rPr lang="es-ES" dirty="0" err="1"/>
              <a:t>Rythm</a:t>
            </a:r>
            <a:r>
              <a:rPr lang="es-ES" dirty="0"/>
              <a:t> &amp; Blues y Rap</a:t>
            </a:r>
          </a:p>
          <a:p>
            <a:pPr rtl="0"/>
            <a:r>
              <a:rPr lang="es-ES" dirty="0"/>
              <a:t>De 2008 hasta 2023 el género Pop es el que más domina</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324995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99932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70688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383504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52015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voy a mostrar varios gráficos</a:t>
            </a:r>
          </a:p>
        </p:txBody>
      </p:sp>
      <p:sp>
        <p:nvSpPr>
          <p:cNvPr id="4" name="Marcador de fecha 3"/>
          <p:cNvSpPr>
            <a:spLocks noGrp="1"/>
          </p:cNvSpPr>
          <p:nvPr>
            <p:ph type="dt" idx="1"/>
          </p:nvPr>
        </p:nvSpPr>
        <p:spPr/>
        <p:txBody>
          <a:bodyPr/>
          <a:lstStyle/>
          <a:p>
            <a:pPr rtl="0"/>
            <a:fld id="{158A58C7-A3F9-4CED-A97B-2BC9E47E42B7}" type="datetime1">
              <a:rPr lang="es-ES" smtClean="0"/>
              <a:t>09/03/2024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25</a:t>
            </a:fld>
            <a:endParaRPr lang="es-ES" dirty="0"/>
          </a:p>
        </p:txBody>
      </p:sp>
    </p:spTree>
    <p:extLst>
      <p:ext uri="{BB962C8B-B14F-4D97-AF65-F5344CB8AC3E}">
        <p14:creationId xmlns:p14="http://schemas.microsoft.com/office/powerpoint/2010/main" val="241001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El análisis nos muestra que en general los géneros musicales con números 1 son muy bailables desde 1958 hasta 2023</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938672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Este gráfico puede mostrar con más claridad que en general los géneros con números 1 tienen un índice alto de bailibilidad a excepción del género Country</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31030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Dos géneros distintos pero que coinciden en el tiempo como Pop y Rap tienen índices similares de </a:t>
            </a:r>
            <a:r>
              <a:rPr lang="es-ES" dirty="0" err="1"/>
              <a:t>bailabilidad</a:t>
            </a:r>
            <a:r>
              <a:rPr lang="es-ES" dirty="0"/>
              <a:t>. </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79073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No hay una correlación entre la cantidad de canciones que tiene un género con su </a:t>
            </a:r>
            <a:r>
              <a:rPr lang="es-ES" dirty="0" err="1"/>
              <a:t>bailabilidad</a:t>
            </a:r>
            <a:endParaRPr lang="es-ES" dirty="0"/>
          </a:p>
          <a:p>
            <a:pPr rtl="0"/>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323171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7936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09/03/2024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31</a:t>
            </a:fld>
            <a:endParaRPr lang="es-ES" dirty="0"/>
          </a:p>
        </p:txBody>
      </p:sp>
    </p:spTree>
    <p:extLst>
      <p:ext uri="{BB962C8B-B14F-4D97-AF65-F5344CB8AC3E}">
        <p14:creationId xmlns:p14="http://schemas.microsoft.com/office/powerpoint/2010/main" val="63003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99802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275853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181421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09/03/2024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10</a:t>
            </a:fld>
            <a:endParaRPr lang="es-ES" dirty="0"/>
          </a:p>
        </p:txBody>
      </p:sp>
    </p:spTree>
    <p:extLst>
      <p:ext uri="{BB962C8B-B14F-4D97-AF65-F5344CB8AC3E}">
        <p14:creationId xmlns:p14="http://schemas.microsoft.com/office/powerpoint/2010/main" val="169319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p>
          <a:p>
            <a:pPr rtl="0"/>
            <a:endParaRPr lang="en-US" dirty="0"/>
          </a:p>
          <a:p>
            <a:pPr rtl="0"/>
            <a:endParaRPr lang="en-US" dirty="0"/>
          </a:p>
          <a:p>
            <a:pPr rtl="0"/>
            <a:r>
              <a:rPr lang="en-US" dirty="0"/>
              <a:t>Brill Building Pop is a subgenre of pop music[1] that took its name from the Brill Building in New York City, where numerous teams of professional songwriters wrote material for girls. groups and teenage idols in the early 1960s, it has the most entries with number 1s of:</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412300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509498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09/03/2024</a:t>
            </a:fld>
            <a:endParaRPr lang="es-ES" dirty="0"/>
          </a:p>
        </p:txBody>
      </p:sp>
    </p:spTree>
    <p:extLst>
      <p:ext uri="{BB962C8B-B14F-4D97-AF65-F5344CB8AC3E}">
        <p14:creationId xmlns:p14="http://schemas.microsoft.com/office/powerpoint/2010/main" val="65934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Rectángulo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8" name="Rectángulo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rtl="0">
              <a:buFont typeface="Arial" panose="020B0604020202020204" pitchFamily="34" charset="0"/>
              <a:buChar char="•"/>
            </a:pPr>
            <a:endParaRPr lang="es-ES" dirty="0"/>
          </a:p>
        </p:txBody>
      </p:sp>
      <p:sp>
        <p:nvSpPr>
          <p:cNvPr id="19" name="Título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rtlCol="0"/>
          <a:lstStyle>
            <a:lvl1pPr algn="ct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20" name="Forma libre: Forma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1" name="Subtítulo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rtlCol="0">
            <a:normAutofit/>
          </a:bodyPr>
          <a:lstStyle>
            <a:lvl1pPr algn="ctr">
              <a:buNone/>
              <a:defRPr>
                <a:solidFill>
                  <a:schemeClr val="bg1"/>
                </a:solidFill>
              </a:defRPr>
            </a:lvl1pPr>
          </a:lstStyle>
          <a:p>
            <a:pPr rtl="0"/>
            <a:r>
              <a:rPr lang="es-ES" sz="1400" b="0">
                <a:solidFill>
                  <a:schemeClr val="bg1"/>
                </a:solidFill>
                <a:latin typeface="+mj-lt"/>
              </a:rPr>
              <a:t>Haga clic para modificar el estilo de subtítulo del patrón</a:t>
            </a:r>
            <a:endParaRPr lang="es-ES" sz="1400" b="0" dirty="0">
              <a:solidFill>
                <a:schemeClr val="bg1"/>
              </a:solidFill>
              <a:latin typeface="+mj-lt"/>
            </a:endParaRPr>
          </a:p>
        </p:txBody>
      </p:sp>
      <p:sp>
        <p:nvSpPr>
          <p:cNvPr id="23" name="Marcador de posición de imagen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umna de contenido 2 (diapositiva de comparación)">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1" name="Marcador de texto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2" name="Marcador de contenido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Rectángulo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1" name="Título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rtlCol="0" anchor="ctr">
            <a:normAutofit/>
          </a:bodyPr>
          <a:lstStyle>
            <a:lvl1pPr>
              <a:defRPr>
                <a:solidFill>
                  <a:schemeClr val="bg1"/>
                </a:solidFill>
              </a:defRPr>
            </a:lvl1pPr>
          </a:lstStyle>
          <a:p>
            <a:pPr rtl="0"/>
            <a:r>
              <a:rPr lang="es-ES" sz="3200">
                <a:solidFill>
                  <a:schemeClr val="bg1"/>
                </a:solidFill>
              </a:rPr>
              <a:t>Haga clic para modificar el estilo de título del patrón</a:t>
            </a:r>
            <a:endParaRPr lang="es-ES" sz="3200" dirty="0">
              <a:solidFill>
                <a:schemeClr val="bg1"/>
              </a:solidFill>
            </a:endParaRPr>
          </a:p>
        </p:txBody>
      </p:sp>
      <p:sp>
        <p:nvSpPr>
          <p:cNvPr id="8" name="Forma libre: Forma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6" name="Marcador de posición de imagen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rtlCol="0"/>
          <a:lstStyle/>
          <a:p>
            <a:pPr rtl="0"/>
            <a:r>
              <a:rPr lang="es-ES"/>
              <a:t>Haga clic en el icono para agregar una imagen</a:t>
            </a:r>
            <a:endParaRPr lang="es-ES" dirty="0"/>
          </a:p>
        </p:txBody>
      </p:sp>
      <p:sp>
        <p:nvSpPr>
          <p:cNvPr id="17" name="Marcador de posición de imagen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rtlCol="0"/>
          <a:lstStyle/>
          <a:p>
            <a:pPr rtl="0"/>
            <a:r>
              <a:rPr lang="es-ES"/>
              <a:t>Haga clic en el icono para agregar una imagen</a:t>
            </a:r>
            <a:endParaRPr lang="es-ES" dirty="0"/>
          </a:p>
        </p:txBody>
      </p:sp>
      <p:sp>
        <p:nvSpPr>
          <p:cNvPr id="12" name="Marcador de contenido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rtlCol="0" anchor="ctr"/>
          <a:lstStyle>
            <a:lvl1pPr marL="0" indent="0">
              <a:buNone/>
              <a:defRPr sz="1800"/>
            </a:lvl1pPr>
            <a:lvl2pPr>
              <a:buNone/>
              <a:defRPr sz="1800"/>
            </a:lvl2pPr>
            <a:lvl3pPr>
              <a:buNone/>
              <a:defRPr sz="1800"/>
            </a:lvl3pPr>
            <a:lvl4pPr>
              <a:buNone/>
              <a:defRPr sz="1800"/>
            </a:lvl4pPr>
            <a:lvl5pPr>
              <a:buNone/>
              <a:defRPr sz="18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rtlCol="0" anchor="b">
            <a:normAutofit/>
          </a:bodyPr>
          <a:lstStyle/>
          <a:p>
            <a:pPr rtl="0"/>
            <a:r>
              <a:rPr lang="es-ES" sz="2800"/>
              <a:t>Haga clic para modificar el estilo de título del patrón</a:t>
            </a:r>
            <a:endParaRPr lang="es-ES" sz="2800" dirty="0"/>
          </a:p>
        </p:txBody>
      </p:sp>
      <p:sp>
        <p:nvSpPr>
          <p:cNvPr id="9" name="Marcador de posición de imagen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8" name="Marcador de contenido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rtlCol="0"/>
          <a:lstStyle>
            <a:lvl1pPr>
              <a:buNone/>
              <a:defRPr sz="2000"/>
            </a:lvl1pPr>
            <a:lvl2pPr>
              <a:buNone/>
              <a:defRPr sz="2000"/>
            </a:lvl2pPr>
            <a:lvl3pPr>
              <a:buNone/>
              <a:defRPr sz="2000"/>
            </a:lvl3pPr>
            <a:lvl4pPr>
              <a:buNone/>
              <a:defRPr sz="2000"/>
            </a:lvl4pPr>
            <a:lvl5pPr>
              <a:buNone/>
              <a:defRPr sz="20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rtlCol="0" anchor="b">
            <a:noAutofit/>
          </a:bodyPr>
          <a:lstStyle>
            <a:lvl1pPr>
              <a:lnSpc>
                <a:spcPct val="100000"/>
              </a:lnSpc>
              <a:defRPr sz="24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rtlCol="0">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B75A3535-184C-438C-AE91-9C42B7C5AFB6}"/>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0DF6DBC3-4A58-42BA-9B55-A9A72510374C}"/>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rtlCol="0" anchor="b">
            <a:noAutofit/>
          </a:bodyPr>
          <a:lstStyle>
            <a:lvl1pPr>
              <a:defRPr sz="2400" baseline="0"/>
            </a:lvl1pPr>
          </a:lstStyle>
          <a:p>
            <a:pPr rtl="0"/>
            <a:r>
              <a:rPr lang="es-ES"/>
              <a:t>Haga clic para modificar el estilo de título del patrón</a:t>
            </a:r>
            <a:endParaRPr lang="es-ES" dirty="0"/>
          </a:p>
        </p:txBody>
      </p:sp>
      <p:sp>
        <p:nvSpPr>
          <p:cNvPr id="3" name="Marcador de posición de imagen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p>
        </p:txBody>
      </p:sp>
      <p:sp>
        <p:nvSpPr>
          <p:cNvPr id="4" name="Marcador de texto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45E706DF-52A3-4F34-9BF5-E1ACD5D54283}"/>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BFB25E53-E72E-4110-BB6B-3477F56C3088}"/>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upo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ángulo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5" name="Rectángulo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38" name="Rectángulo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Forma libre: Forma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8" name="Rectángulo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9" name="Título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rtlCol="0"/>
          <a:lstStyle>
            <a:lvl1pP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30" name="Marcador de pie de página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rtlCol="0" anchor="ctr">
            <a:normAutofit/>
          </a:bodyPr>
          <a:lstStyle>
            <a:lvl1pPr>
              <a:buNone/>
              <a:defRPr sz="1800"/>
            </a:lvl1pPr>
            <a:lvl2pPr>
              <a:buNone/>
              <a:defRPr/>
            </a:lvl2pPr>
            <a:lvl3pPr>
              <a:buNone/>
              <a:defRPr/>
            </a:lvl3pPr>
            <a:lvl4pPr>
              <a:buNone/>
              <a:defRPr/>
            </a:lvl4pPr>
            <a:lvl5pPr>
              <a:buNone/>
              <a:defRPr/>
            </a:lvl5pPr>
          </a:lstStyle>
          <a:p>
            <a:pPr lvl="0" rtl="0"/>
            <a:r>
              <a:rPr lang="es-ES"/>
              <a:t>Objeto</a:t>
            </a:r>
          </a:p>
        </p:txBody>
      </p:sp>
      <p:sp>
        <p:nvSpPr>
          <p:cNvPr id="40" name="Marcador de posición de imagen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1" name="Marcador de posición de imagen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2" name="Marcador de posición de imagen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35" name="Marcador de fecha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rtlCol="0"/>
          <a:lstStyle>
            <a:lvl1pPr>
              <a:defRPr>
                <a:solidFill>
                  <a:schemeClr val="bg1"/>
                </a:solidFill>
              </a:defRPr>
            </a:lvl1pPr>
          </a:lstStyle>
          <a:p>
            <a:pPr rtl="0"/>
            <a:r>
              <a:rPr lang="es-ES"/>
              <a:t>Lunes, 1 de febrero de 20XX</a:t>
            </a:r>
          </a:p>
        </p:txBody>
      </p:sp>
      <p:sp>
        <p:nvSpPr>
          <p:cNvPr id="36" name="Marcador de número de diapositiva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rtlCol="0"/>
          <a:lstStyle>
            <a:lvl1pPr>
              <a:defRPr>
                <a:solidFill>
                  <a:schemeClr val="bg1"/>
                </a:solidFill>
              </a:defRPr>
            </a:lvl1pPr>
          </a:lstStyle>
          <a:p>
            <a:pPr rtl="0"/>
            <a:fld id="{39A857F5-96C8-461D-A78C-38E92FE1C522}" type="slidenum">
              <a:rPr lang="es-ES" smtClean="0"/>
              <a:pPr rtl="0"/>
              <a:t>‹Nº›</a:t>
            </a:fld>
            <a:endParaRPr lang="es-E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rtlCol="0"/>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3" name="Marcador de posición de imagen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4" name="Marcador de posición de imagen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5" name="Marcador de posición de imagen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7" name="Marcador de contenido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rtlCol="0"/>
          <a:lstStyle>
            <a:lvl1pPr marL="0" indent="0">
              <a:buNone/>
              <a:defRPr sz="1800"/>
            </a:lvl1pPr>
            <a:lvl2pPr>
              <a:buNone/>
              <a:defRPr sz="1800"/>
            </a:lvl2pPr>
            <a:lvl3pPr>
              <a:buNone/>
              <a:defRPr sz="1800"/>
            </a:lvl3pPr>
            <a:lvl4pPr>
              <a:buNone/>
              <a:defRPr sz="1800"/>
            </a:lvl4pPr>
            <a:lvl5pPr>
              <a:buNone/>
              <a:defRPr sz="1800"/>
            </a:lvl5pPr>
          </a:lstStyle>
          <a:p>
            <a:pPr lvl="0" rtl="0"/>
            <a:r>
              <a:rPr lang="es-ES"/>
              <a:t>Contenido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7" name="Rectángulo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8" name="Rectángulo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9" name="Elipse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Título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rtlCol="0" anchor="b">
            <a:normAutofit/>
          </a:bodyPr>
          <a:lstStyle>
            <a:lvl1pPr>
              <a:defRPr>
                <a:solidFill>
                  <a:schemeClr val="bg1"/>
                </a:solidFill>
              </a:defRPr>
            </a:lvl1pPr>
          </a:lstStyle>
          <a:p>
            <a:pPr algn="l" rtl="0"/>
            <a:r>
              <a:rPr lang="es-ES">
                <a:solidFill>
                  <a:schemeClr val="bg1"/>
                </a:solidFill>
              </a:rPr>
              <a:t>Haga clic para modificar el estilo de título del patrón</a:t>
            </a:r>
            <a:endParaRPr lang="es-ES" dirty="0">
              <a:solidFill>
                <a:schemeClr val="bg1"/>
              </a:solidFill>
            </a:endParaRPr>
          </a:p>
        </p:txBody>
      </p:sp>
      <p:sp>
        <p:nvSpPr>
          <p:cNvPr id="41" name="Subtítulo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rtlCol="0">
            <a:normAutofit/>
          </a:bodyPr>
          <a:lstStyle>
            <a:lvl1pPr>
              <a:buNone/>
              <a:defRPr>
                <a:solidFill>
                  <a:schemeClr val="bg1"/>
                </a:solidFill>
              </a:defRPr>
            </a:lvl1pPr>
          </a:lstStyle>
          <a:p>
            <a:pPr algn="l" rtl="0"/>
            <a:r>
              <a:rPr lang="es-ES" sz="1400">
                <a:solidFill>
                  <a:schemeClr val="bg1"/>
                </a:solidFill>
              </a:rPr>
              <a:t>Haga clic para modificar el estilo de subtítulo del patrón</a:t>
            </a:r>
            <a:endParaRPr lang="es-ES" sz="1400" dirty="0">
              <a:solidFill>
                <a:schemeClr val="bg1"/>
              </a:solidFill>
            </a:endParaRP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46" name="Marcador de posición de imagen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rtlCol="0"/>
          <a:lstStyle/>
          <a:p>
            <a:pPr rtl="0"/>
            <a:r>
              <a:rPr lang="es-ES"/>
              <a:t>Haga clic en el icono para agregar una imagen</a:t>
            </a:r>
            <a:endParaRPr lang="es-ES" dirty="0"/>
          </a:p>
        </p:txBody>
      </p:sp>
      <p:sp>
        <p:nvSpPr>
          <p:cNvPr id="47" name="Marcador de posición de imagen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rtlCol="0"/>
          <a:lstStyle/>
          <a:p>
            <a:pPr rtl="0"/>
            <a:r>
              <a:rPr lang="es-ES"/>
              <a:t>Haga clic en el icono para agregar una imagen</a:t>
            </a:r>
            <a:endParaRPr lang="es-ES" dirty="0"/>
          </a:p>
        </p:txBody>
      </p:sp>
      <p:sp>
        <p:nvSpPr>
          <p:cNvPr id="48" name="Marcador de fecha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rtlCol="0"/>
          <a:lstStyle/>
          <a:p>
            <a:pPr rtl="0"/>
            <a:r>
              <a:rPr lang="es-ES"/>
              <a:t>Lunes, 1 de febrero de 20XX</a:t>
            </a:r>
          </a:p>
        </p:txBody>
      </p:sp>
      <p:sp>
        <p:nvSpPr>
          <p:cNvPr id="49" name="Marcador de número de diapositiva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it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Forma libre: Forma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9" name="Rectángulo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Título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rtlCol="0">
            <a:normAutofit/>
          </a:bodyPr>
          <a:lstStyle>
            <a:lvl1pPr>
              <a:defRPr>
                <a:solidFill>
                  <a:schemeClr val="bg1"/>
                </a:solidFill>
              </a:defRPr>
            </a:lvl1pPr>
          </a:lstStyle>
          <a:p>
            <a:pPr algn="l" rtl="0"/>
            <a:r>
              <a:rPr lang="es-ES" sz="3600">
                <a:solidFill>
                  <a:schemeClr val="bg1"/>
                </a:solidFill>
              </a:rPr>
              <a:t>Haga clic para modificar el estilo de título del patrón</a:t>
            </a:r>
            <a:endParaRPr lang="es-ES" sz="3600" dirty="0">
              <a:solidFill>
                <a:schemeClr val="bg1"/>
              </a:solidFill>
            </a:endParaRPr>
          </a:p>
        </p:txBody>
      </p:sp>
      <p:sp>
        <p:nvSpPr>
          <p:cNvPr id="13" name="Marcador de contenido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rtlCol="0">
            <a:normAutofit/>
          </a:bodyPr>
          <a:lstStyle>
            <a:lvl1pPr>
              <a:buNone/>
              <a:defRPr>
                <a:solidFill>
                  <a:schemeClr val="bg1"/>
                </a:solidFill>
              </a:defRPr>
            </a:lvl1pPr>
          </a:lstStyle>
          <a:p>
            <a:pPr algn="l" rtl="0">
              <a:lnSpc>
                <a:spcPct val="100000"/>
              </a:lnSpc>
            </a:pPr>
            <a:r>
              <a:rPr lang="es-ES" sz="1200">
                <a:solidFill>
                  <a:schemeClr val="bg1"/>
                </a:solidFill>
              </a:rPr>
              <a:t>Haga clic para modificar el estilo de subtítulo del patrón</a:t>
            </a:r>
            <a:endParaRPr lang="es-ES" sz="1200" dirty="0">
              <a:solidFill>
                <a:schemeClr val="bg1"/>
              </a:solidFill>
            </a:endParaRPr>
          </a:p>
        </p:txBody>
      </p:sp>
      <p:sp>
        <p:nvSpPr>
          <p:cNvPr id="12" name="Marcador de posición de imagen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quip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Título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rtlCol="0" anchor="ctr"/>
          <a:lstStyle>
            <a:lvl1pPr>
              <a:defRPr>
                <a:solidFill>
                  <a:schemeClr val="bg1"/>
                </a:solidFill>
              </a:defRPr>
            </a:lvl1pPr>
          </a:lstStyle>
          <a:p>
            <a:pPr rtl="0"/>
            <a:r>
              <a:rPr lang="es-ES">
                <a:solidFill>
                  <a:schemeClr val="bg1"/>
                </a:solidFill>
              </a:rPr>
              <a:t>equipo</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5" name="Marcador de posición de imagen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7" name="Marcador de posición de imagen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8" name="Marcador de posición de imagen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9" name="Marcador de posición de imagen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20" name="Marcador de texto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rtlCol="0"/>
          <a:lstStyle>
            <a:lvl1pPr algn="ctr">
              <a:lnSpc>
                <a:spcPct val="100000"/>
              </a:lnSpc>
              <a:buNone/>
              <a:defRPr sz="1800" b="1"/>
            </a:lvl1pPr>
          </a:lstStyle>
          <a:p>
            <a:pPr lvl="0" rtl="0"/>
            <a:r>
              <a:rPr lang="es-ES"/>
              <a:t>Nombre</a:t>
            </a:r>
          </a:p>
        </p:txBody>
      </p:sp>
      <p:sp>
        <p:nvSpPr>
          <p:cNvPr id="24" name="Marcador de texto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rtlCol="0"/>
          <a:lstStyle>
            <a:lvl1pPr algn="ctr">
              <a:lnSpc>
                <a:spcPct val="100000"/>
              </a:lnSpc>
              <a:buNone/>
              <a:defRPr sz="1600"/>
            </a:lvl1pPr>
          </a:lstStyle>
          <a:p>
            <a:pPr lvl="0" rtl="0"/>
            <a:r>
              <a:rPr lang="es-ES"/>
              <a:t>Título</a:t>
            </a:r>
          </a:p>
        </p:txBody>
      </p:sp>
      <p:sp>
        <p:nvSpPr>
          <p:cNvPr id="28" name="Marcador de texto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rtlCol="0"/>
          <a:lstStyle>
            <a:lvl1pPr algn="ctr">
              <a:lnSpc>
                <a:spcPct val="100000"/>
              </a:lnSpc>
              <a:buNone/>
              <a:defRPr sz="1800" b="1"/>
            </a:lvl1pPr>
          </a:lstStyle>
          <a:p>
            <a:pPr lvl="0" rtl="0"/>
            <a:r>
              <a:rPr lang="es-ES"/>
              <a:t>Nombre</a:t>
            </a:r>
          </a:p>
        </p:txBody>
      </p:sp>
      <p:sp>
        <p:nvSpPr>
          <p:cNvPr id="29" name="Marcador de texto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rtlCol="0"/>
          <a:lstStyle>
            <a:lvl1pPr algn="ctr">
              <a:lnSpc>
                <a:spcPct val="100000"/>
              </a:lnSpc>
              <a:buNone/>
              <a:defRPr sz="1600"/>
            </a:lvl1pPr>
          </a:lstStyle>
          <a:p>
            <a:pPr lvl="0" rtl="0"/>
            <a:r>
              <a:rPr lang="es-ES"/>
              <a:t>Título</a:t>
            </a:r>
          </a:p>
        </p:txBody>
      </p:sp>
      <p:sp>
        <p:nvSpPr>
          <p:cNvPr id="30" name="Marcador de texto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rtlCol="0"/>
          <a:lstStyle>
            <a:lvl1pPr algn="ctr">
              <a:lnSpc>
                <a:spcPct val="100000"/>
              </a:lnSpc>
              <a:buNone/>
              <a:defRPr sz="1800" b="1"/>
            </a:lvl1pPr>
          </a:lstStyle>
          <a:p>
            <a:pPr lvl="0" rtl="0"/>
            <a:r>
              <a:rPr lang="es-ES"/>
              <a:t>Nombre</a:t>
            </a:r>
          </a:p>
        </p:txBody>
      </p:sp>
      <p:sp>
        <p:nvSpPr>
          <p:cNvPr id="31" name="Marcador de texto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rtlCol="0"/>
          <a:lstStyle>
            <a:lvl1pPr algn="ctr">
              <a:lnSpc>
                <a:spcPct val="100000"/>
              </a:lnSpc>
              <a:buNone/>
              <a:defRPr sz="1600"/>
            </a:lvl1pPr>
          </a:lstStyle>
          <a:p>
            <a:pPr lvl="0" rtl="0"/>
            <a:r>
              <a:rPr lang="es-ES"/>
              <a:t>Título</a:t>
            </a:r>
          </a:p>
        </p:txBody>
      </p:sp>
      <p:sp>
        <p:nvSpPr>
          <p:cNvPr id="32" name="Marcador de texto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rtlCol="0"/>
          <a:lstStyle>
            <a:lvl1pPr algn="ctr">
              <a:lnSpc>
                <a:spcPct val="100000"/>
              </a:lnSpc>
              <a:buNone/>
              <a:defRPr sz="1800" b="1"/>
            </a:lvl1pPr>
          </a:lstStyle>
          <a:p>
            <a:pPr lvl="0" rtl="0"/>
            <a:r>
              <a:rPr lang="es-ES"/>
              <a:t>Nombre</a:t>
            </a:r>
          </a:p>
        </p:txBody>
      </p:sp>
      <p:sp>
        <p:nvSpPr>
          <p:cNvPr id="33" name="Marcador de texto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rtlCol="0"/>
          <a:lstStyle>
            <a:lvl1pPr algn="ctr">
              <a:lnSpc>
                <a:spcPct val="100000"/>
              </a:lnSpc>
              <a:buNone/>
              <a:defRPr sz="1600"/>
            </a:lvl1pPr>
          </a:lstStyle>
          <a:p>
            <a:pPr lvl="0" rtl="0"/>
            <a:r>
              <a:rPr lang="es-ES"/>
              <a:t>Título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p>
            <a:pPr rtl="0"/>
            <a:r>
              <a:rPr lang="es-ES"/>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ángulo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2" name="Marcador de título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pPr rtl="0"/>
            <a:r>
              <a:rPr lang="es-ES"/>
              <a:t>Haga clic para modificar el estilo de título del patrón</a:t>
            </a:r>
          </a:p>
        </p:txBody>
      </p:sp>
      <p:sp>
        <p:nvSpPr>
          <p:cNvPr id="3" name="Marcador de texto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pPr rtl="0"/>
            <a:r>
              <a:rPr lang="es-ES"/>
              <a:t>Lunes, 1 de febrero de 20XX</a:t>
            </a:r>
          </a:p>
        </p:txBody>
      </p:sp>
      <p:sp>
        <p:nvSpPr>
          <p:cNvPr id="5" name="Marcador de pie de página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pPr rtl="0"/>
            <a:r>
              <a:rPr lang="es-ES" b="0"/>
              <a:t>Ejemplo de Texto de pie de página</a:t>
            </a:r>
          </a:p>
        </p:txBody>
      </p:sp>
      <p:sp>
        <p:nvSpPr>
          <p:cNvPr id="6" name="Marcador de número de diapositiva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pPr rtl="0"/>
            <a:fld id="{C01389E6-C847-4AD0-B56D-D205B2EAB1EE}" type="slidenum">
              <a:rPr lang="es-ES" smtClean="0"/>
              <a:pPr rtl="0"/>
              <a:t>‹Nº›</a:t>
            </a:fld>
            <a:endParaRPr lang="es-E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2.xml"/><Relationship Id="rId3" Type="http://schemas.openxmlformats.org/officeDocument/2006/relationships/slide" Target="slide11.xml"/><Relationship Id="rId7" Type="http://schemas.openxmlformats.org/officeDocument/2006/relationships/slide" Target="slide15.xml"/><Relationship Id="rId12" Type="http://schemas.openxmlformats.org/officeDocument/2006/relationships/slide" Target="slide2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5" Type="http://schemas.openxmlformats.org/officeDocument/2006/relationships/slide" Target="slide24.xml"/><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slide" Target="slide19.xml"/><Relationship Id="rId14" Type="http://schemas.openxmlformats.org/officeDocument/2006/relationships/slide" Target="slide23.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Teen_idol" TargetMode="External"/><Relationship Id="rId13" Type="http://schemas.openxmlformats.org/officeDocument/2006/relationships/slide" Target="slide10.xml"/><Relationship Id="rId3" Type="http://schemas.openxmlformats.org/officeDocument/2006/relationships/hyperlink" Target="https://en.wikipedia.org/wiki/Brill_Building_(genre)#cite_note-fonte2015-1" TargetMode="External"/><Relationship Id="rId7" Type="http://schemas.openxmlformats.org/officeDocument/2006/relationships/hyperlink" Target="https://en.wikipedia.org/wiki/Girl_group" TargetMode="Externa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Brill_Building" TargetMode="External"/><Relationship Id="rId11" Type="http://schemas.openxmlformats.org/officeDocument/2006/relationships/hyperlink" Target="https://open.spotify.com/track/58EirkLFB6O6wwRN9JowHB" TargetMode="External"/><Relationship Id="rId5" Type="http://schemas.openxmlformats.org/officeDocument/2006/relationships/hyperlink" Target="https://en.wikipedia.org/wiki/Pop_music" TargetMode="External"/><Relationship Id="rId10" Type="http://schemas.openxmlformats.org/officeDocument/2006/relationships/hyperlink" Target="https://open.spotify.com/track/5Eeq19q3Ft77GpSENEZL2I" TargetMode="External"/><Relationship Id="rId4" Type="http://schemas.openxmlformats.org/officeDocument/2006/relationships/hyperlink" Target="https://en.wikipedia.org/wiki/Music_subgenre" TargetMode="External"/><Relationship Id="rId9" Type="http://schemas.openxmlformats.org/officeDocument/2006/relationships/hyperlink" Target="https://en.wikipedia.org/wiki/Brill_Building_(genre)#cite_note-AMBB-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open.spotify.com/track/5lw95LZKX3GeMIYmPErZQm" TargetMode="External"/><Relationship Id="rId5" Type="http://schemas.openxmlformats.org/officeDocument/2006/relationships/hyperlink" Target="https://open.spotify.com/track/6K674XXwZsyYOwskssepHe" TargetMode="External"/><Relationship Id="rId4" Type="http://schemas.openxmlformats.org/officeDocument/2006/relationships/hyperlink" Target="https://musicalyst.com/genre/adult-standar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potify.com/track/0yLchb1kn0jtEgIRtoTCwq" TargetMode="External"/><Relationship Id="rId5" Type="http://schemas.openxmlformats.org/officeDocument/2006/relationships/hyperlink" Target="https://open.spotify.com/track/3zBhihYUHBmGd2bcQIobrF" TargetMode="External"/><Relationship Id="rId4" Type="http://schemas.openxmlformats.org/officeDocument/2006/relationships/hyperlink" Target="https://musicalyst.com/genre/sou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pen.spotify.com/track/54eZmuggBFJbV7k248bTTt" TargetMode="External"/><Relationship Id="rId5" Type="http://schemas.openxmlformats.org/officeDocument/2006/relationships/hyperlink" Target="https://open.spotify.com/track/1g24LmZ5xzNyoh5vQkqGGU" TargetMode="External"/><Relationship Id="rId4" Type="http://schemas.openxmlformats.org/officeDocument/2006/relationships/hyperlink" Target="https://musicalyst.com/genre/soft-rock"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soft-rock"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2g5egJm0qwJPKgpblzIHlI" TargetMode="External"/><Relationship Id="rId4" Type="http://schemas.openxmlformats.org/officeDocument/2006/relationships/hyperlink" Target="https://open.spotify.com/track/3rVhzMzcN2A4Wdv1oFice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usicalyst.com/genre/new-wave-pop" TargetMode="External"/><Relationship Id="rId7"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open.spotify.com/track/58EirkLFB6O6wwRN9JowHB" TargetMode="External"/><Relationship Id="rId4" Type="http://schemas.openxmlformats.org/officeDocument/2006/relationships/hyperlink" Target="https://open.spotify.com/track/0ZfZaT7NByalxa6bct5G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pen.spotify.com/track/6eBK3edMW7bEzecF1eCez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16.png"/><Relationship Id="rId4" Type="http://schemas.openxmlformats.org/officeDocument/2006/relationships/hyperlink" Target="https://open.spotify.com/track/1EzU0oZsVdmiKc8Hfvqtb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spotify.com/track/19LO1iGPxZaL89gO3tNMq2" TargetMode="External"/><Relationship Id="rId7"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s://open.spotify.com/track/5kVSEpbyuLIVuPM1i2KivC" TargetMode="Externa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dance-pop" TargetMode="Externa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5yh5RqpOXYN3iiJe07mNNf" TargetMode="External"/><Relationship Id="rId4" Type="http://schemas.openxmlformats.org/officeDocument/2006/relationships/hyperlink" Target="https://open.spotify.com/track/3MjUtNVVq3C8Fn0MP3zhX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kEpjptnAwt11Atr4cEMe1" TargetMode="External"/><Relationship Id="rId7"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hyperlink" Target="https://open.spotify.com/track/0bYg9bo50gSsH3LtXe2SQ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pen.spotify.com/track/05TOt5Vz4StdjMpEdFPlvB" TargetMode="External"/><Relationship Id="rId7"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hyperlink" Target="https://open.spotify.com/track/3U4isOIWM3VvDubwSI3y7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pen.spotify.com/track/0oaY19dUwZimIgzn3ZZLZO" TargetMode="External"/><Relationship Id="rId7"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hyperlink" Target="https://open.spotify.com/track/2yLa0QULdQr0qAIvVwN6B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pen.spotify.com/track/7nzychSg6hRwlcuAzbJdo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2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Music_download" TargetMode="External"/><Relationship Id="rId13" Type="http://schemas.openxmlformats.org/officeDocument/2006/relationships/hyperlink" Target="https://www.thechartbook.co.uk/the-usa-collection/billboard-best-sellers-in-stores-1940-1958/" TargetMode="External"/><Relationship Id="rId3" Type="http://schemas.openxmlformats.org/officeDocument/2006/relationships/hyperlink" Target="https://www.fiftiesstore.com/ami-i-jukebox-1958-200-selections-restored.html" TargetMode="External"/><Relationship Id="rId7" Type="http://schemas.openxmlformats.org/officeDocument/2006/relationships/hyperlink" Target="https://en.wikipedia.org/wiki/Billboard_(magazine)" TargetMode="External"/><Relationship Id="rId12" Type="http://schemas.openxmlformats.org/officeDocument/2006/relationships/hyperlink" Target="https://en.wikipedia.org/wiki/Ricky_Nelso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en.wikipedia.org/wiki/Record_chart" TargetMode="External"/><Relationship Id="rId11" Type="http://schemas.openxmlformats.org/officeDocument/2006/relationships/hyperlink" Target="https://en.wikipedia.org/wiki/Poor_Little_Fool" TargetMode="External"/><Relationship Id="rId5" Type="http://schemas.openxmlformats.org/officeDocument/2006/relationships/hyperlink" Target="https://en.wikipedia.org/wiki/Music_industry" TargetMode="External"/><Relationship Id="rId10" Type="http://schemas.openxmlformats.org/officeDocument/2006/relationships/hyperlink" Target="https://en.wikipedia.org/wiki/Airplay" TargetMode="External"/><Relationship Id="rId4" Type="http://schemas.openxmlformats.org/officeDocument/2006/relationships/image" Target="../media/image5.png"/><Relationship Id="rId9" Type="http://schemas.openxmlformats.org/officeDocument/2006/relationships/hyperlink" Target="https://en.wikipedia.org/wiki/Music_streaming" TargetMode="External"/><Relationship Id="rId14" Type="http://schemas.openxmlformats.org/officeDocument/2006/relationships/hyperlink" Target="https://en.wikipedia.org/wiki/Billboard_Hot_1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open.spotify.com/track/3fH4KjXFYMmljxrcGrbPj9" TargetMode="External"/><Relationship Id="rId5" Type="http://schemas.openxmlformats.org/officeDocument/2006/relationships/hyperlink" Target="https://www.billboard.com/lists/artists-most-number-one-hits-all-time-hot-100/mariah-carey-18" TargetMode="Externa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hyperlink" Target="mailto:jorgegmayorgas@gmail.com"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www.linkedin.com/in/jgimenez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Freemium" TargetMode="External"/><Relationship Id="rId3" Type="http://schemas.openxmlformats.org/officeDocument/2006/relationships/hyperlink" Target="https://en.wikipedia.org/wiki/Streaming_media" TargetMode="External"/><Relationship Id="rId7" Type="http://schemas.openxmlformats.org/officeDocument/2006/relationships/hyperlink" Target="https://en.wikipedia.org/wiki/Digital_rights_managem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n.wikipedia.org/wiki/Music_streaming_service" TargetMode="External"/><Relationship Id="rId11" Type="http://schemas.openxmlformats.org/officeDocument/2006/relationships/image" Target="../media/image6.jpeg"/><Relationship Id="rId5" Type="http://schemas.openxmlformats.org/officeDocument/2006/relationships/hyperlink" Target="https://en.wikipedia.org/wiki/Martin_Lorentzon" TargetMode="External"/><Relationship Id="rId10" Type="http://schemas.openxmlformats.org/officeDocument/2006/relationships/hyperlink" Target="https://en.wikipedia.org/wiki/Spotify" TargetMode="External"/><Relationship Id="rId4" Type="http://schemas.openxmlformats.org/officeDocument/2006/relationships/hyperlink" Target="https://en.wikipedia.org/wiki/Daniel_Ek" TargetMode="External"/><Relationship Id="rId9" Type="http://schemas.openxmlformats.org/officeDocument/2006/relationships/hyperlink" Target="https://en.wikipedia.org/wiki/QQ_Mus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thedevastator/billboard-hot-100-audio-features" TargetMode="Externa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killthedj.com/spotify-makes-up-music-genr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flaticon.es/iconos-gratis/metodologia" TargetMode="External"/><Relationship Id="rId4" Type="http://schemas.openxmlformats.org/officeDocument/2006/relationships/hyperlink" Target="https://developer.spotify.com/documentation/web-api/reference/get-audio-featur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rtlCol="0"/>
          <a:lstStyle/>
          <a:p>
            <a:pPr rtl="0"/>
            <a:r>
              <a:rPr lang="es-ES" dirty="0"/>
              <a:t>EDA ABOUT </a:t>
            </a:r>
            <a:r>
              <a:rPr lang="es-ES" dirty="0" err="1"/>
              <a:t>billboard</a:t>
            </a:r>
            <a:r>
              <a:rPr lang="es-ES" dirty="0"/>
              <a:t> </a:t>
            </a:r>
            <a:r>
              <a:rPr lang="es-ES" dirty="0" err="1"/>
              <a:t>hot</a:t>
            </a:r>
            <a:r>
              <a:rPr lang="es-ES" dirty="0"/>
              <a:t> 100</a:t>
            </a:r>
          </a:p>
        </p:txBody>
      </p:sp>
      <p:sp>
        <p:nvSpPr>
          <p:cNvPr id="5" name="Subtítulo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rtlCol="0"/>
          <a:lstStyle/>
          <a:p>
            <a:pPr rtl="0"/>
            <a:r>
              <a:rPr lang="es-ES" dirty="0"/>
              <a:t>Jorge Giménez</a:t>
            </a:r>
          </a:p>
        </p:txBody>
      </p:sp>
      <p:pic>
        <p:nvPicPr>
          <p:cNvPr id="8" name="Marcador de posición de imagen 7" descr="Primer lugar de un reproductor de registro">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rtlCol="0">
            <a:normAutofit/>
          </a:bodyPr>
          <a:lstStyle/>
          <a:p>
            <a:pPr rtl="0"/>
            <a:r>
              <a:rPr lang="es-ES" sz="2400" dirty="0" err="1"/>
              <a:t>Index</a:t>
            </a:r>
            <a:r>
              <a:rPr lang="es-ES" sz="2400" dirty="0"/>
              <a:t> </a:t>
            </a:r>
            <a:r>
              <a:rPr lang="es-ES" sz="2400" dirty="0" err="1"/>
              <a:t>of</a:t>
            </a:r>
            <a:r>
              <a:rPr lang="es-ES" sz="2400" dirty="0"/>
              <a:t> </a:t>
            </a:r>
            <a:r>
              <a:rPr lang="es-ES" sz="2400" dirty="0" err="1"/>
              <a:t>graphs</a:t>
            </a:r>
            <a:r>
              <a:rPr lang="es-ES" sz="2400" dirty="0"/>
              <a:t> </a:t>
            </a:r>
            <a:r>
              <a:rPr lang="es-ES" sz="2400" dirty="0" err="1"/>
              <a:t>by</a:t>
            </a:r>
            <a:r>
              <a:rPr lang="es-ES" sz="2400" dirty="0"/>
              <a:t> MUSICAL </a:t>
            </a:r>
            <a:r>
              <a:rPr lang="es-ES" sz="2400" dirty="0" err="1"/>
              <a:t>genre</a:t>
            </a:r>
            <a:endParaRPr lang="es-ES" sz="2400" dirty="0"/>
          </a:p>
        </p:txBody>
      </p:sp>
      <p:sp>
        <p:nvSpPr>
          <p:cNvPr id="3" name="Marcador de pie de página 2">
            <a:extLst>
              <a:ext uri="{FF2B5EF4-FFF2-40B4-BE49-F238E27FC236}">
                <a16:creationId xmlns:a16="http://schemas.microsoft.com/office/drawing/2014/main" id="{2C67144F-BC65-415D-8EA3-197F1BA0D1CF}"/>
              </a:ext>
            </a:extLst>
          </p:cNvPr>
          <p:cNvSpPr>
            <a:spLocks noGrp="1"/>
          </p:cNvSpPr>
          <p:nvPr>
            <p:ph type="ftr" sz="quarter" idx="11"/>
          </p:nvPr>
        </p:nvSpPr>
        <p:spPr>
          <a:xfrm rot="5400000">
            <a:off x="-1828800" y="1911096"/>
            <a:ext cx="4114800" cy="457200"/>
          </a:xfrm>
        </p:spPr>
        <p:txBody>
          <a:bodyPr rtlCol="0"/>
          <a:lstStyle/>
          <a:p>
            <a:pPr rtl="0"/>
            <a:r>
              <a:rPr lang="es-ES"/>
              <a:t>Ejemplo de Texto de pie de página</a:t>
            </a:r>
          </a:p>
        </p:txBody>
      </p:sp>
      <p:sp>
        <p:nvSpPr>
          <p:cNvPr id="5" name="Marcador de fecha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10</a:t>
            </a:fld>
            <a:endParaRPr lang="es-ES" dirty="0"/>
          </a:p>
        </p:txBody>
      </p:sp>
      <p:sp>
        <p:nvSpPr>
          <p:cNvPr id="8" name="Marcador de contenido 7">
            <a:extLst>
              <a:ext uri="{FF2B5EF4-FFF2-40B4-BE49-F238E27FC236}">
                <a16:creationId xmlns:a16="http://schemas.microsoft.com/office/drawing/2014/main" id="{57C493C6-47E2-EDBB-9139-ACD8BCC92F52}"/>
              </a:ext>
            </a:extLst>
          </p:cNvPr>
          <p:cNvSpPr>
            <a:spLocks noGrp="1"/>
          </p:cNvSpPr>
          <p:nvPr>
            <p:ph idx="1"/>
          </p:nvPr>
        </p:nvSpPr>
        <p:spPr>
          <a:xfrm>
            <a:off x="1371600" y="2603500"/>
            <a:ext cx="3761118" cy="3468688"/>
          </a:xfrm>
        </p:spPr>
        <p:txBody>
          <a:bodyPr>
            <a:normAutofit/>
          </a:bodyPr>
          <a:lstStyle/>
          <a:p>
            <a:r>
              <a:rPr lang="es-ES" sz="1900" dirty="0" err="1">
                <a:latin typeface="Arial" panose="020B0604020202020204" pitchFamily="34" charset="0"/>
                <a:cs typeface="Arial" panose="020B0604020202020204" pitchFamily="34" charset="0"/>
                <a:hlinkClick r:id="rId3" action="ppaction://hlinksldjump"/>
              </a:rPr>
              <a:t>January</a:t>
            </a:r>
            <a:r>
              <a:rPr lang="es-ES" sz="1900" dirty="0">
                <a:latin typeface="Arial" panose="020B0604020202020204" pitchFamily="34" charset="0"/>
                <a:cs typeface="Arial" panose="020B0604020202020204" pitchFamily="34" charset="0"/>
                <a:hlinkClick r:id="rId3" action="ppaction://hlinksldjump"/>
              </a:rPr>
              <a:t> 1958 </a:t>
            </a:r>
            <a:r>
              <a:rPr lang="es-ES" sz="1900" dirty="0" err="1">
                <a:latin typeface="Arial" panose="020B0604020202020204" pitchFamily="34" charset="0"/>
                <a:cs typeface="Arial" panose="020B0604020202020204" pitchFamily="34" charset="0"/>
                <a:hlinkClick r:id="rId3" action="ppaction://hlinksldjump"/>
              </a:rPr>
              <a:t>December</a:t>
            </a:r>
            <a:r>
              <a:rPr lang="es-ES" sz="1900" dirty="0">
                <a:latin typeface="Arial" panose="020B0604020202020204" pitchFamily="34" charset="0"/>
                <a:cs typeface="Arial" panose="020B0604020202020204" pitchFamily="34" charset="0"/>
                <a:hlinkClick r:id="rId3" action="ppaction://hlinksldjump"/>
              </a:rPr>
              <a:t> 1962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4" action="ppaction://hlinksldjump"/>
              </a:rPr>
              <a:t>January</a:t>
            </a:r>
            <a:r>
              <a:rPr lang="es-ES" sz="1900" dirty="0">
                <a:latin typeface="Arial" panose="020B0604020202020204" pitchFamily="34" charset="0"/>
                <a:cs typeface="Arial" panose="020B0604020202020204" pitchFamily="34" charset="0"/>
                <a:hlinkClick r:id="rId4" action="ppaction://hlinksldjump"/>
              </a:rPr>
              <a:t> 1963 </a:t>
            </a:r>
            <a:r>
              <a:rPr lang="es-ES" sz="1900" dirty="0" err="1">
                <a:latin typeface="Arial" panose="020B0604020202020204" pitchFamily="34" charset="0"/>
                <a:cs typeface="Arial" panose="020B0604020202020204" pitchFamily="34" charset="0"/>
                <a:hlinkClick r:id="rId4" action="ppaction://hlinksldjump"/>
              </a:rPr>
              <a:t>December</a:t>
            </a:r>
            <a:r>
              <a:rPr lang="es-ES" sz="1900" dirty="0">
                <a:latin typeface="Arial" panose="020B0604020202020204" pitchFamily="34" charset="0"/>
                <a:cs typeface="Arial" panose="020B0604020202020204" pitchFamily="34" charset="0"/>
                <a:hlinkClick r:id="rId4" action="ppaction://hlinksldjump"/>
              </a:rPr>
              <a:t> 1967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5" action="ppaction://hlinksldjump"/>
              </a:rPr>
              <a:t>January</a:t>
            </a:r>
            <a:r>
              <a:rPr lang="es-ES" sz="1900" dirty="0">
                <a:latin typeface="Arial" panose="020B0604020202020204" pitchFamily="34" charset="0"/>
                <a:cs typeface="Arial" panose="020B0604020202020204" pitchFamily="34" charset="0"/>
                <a:hlinkClick r:id="rId5" action="ppaction://hlinksldjump"/>
              </a:rPr>
              <a:t> 1968 </a:t>
            </a:r>
            <a:r>
              <a:rPr lang="es-ES" sz="1900" dirty="0" err="1">
                <a:latin typeface="Arial" panose="020B0604020202020204" pitchFamily="34" charset="0"/>
                <a:cs typeface="Arial" panose="020B0604020202020204" pitchFamily="34" charset="0"/>
                <a:hlinkClick r:id="rId5" action="ppaction://hlinksldjump"/>
              </a:rPr>
              <a:t>December</a:t>
            </a:r>
            <a:r>
              <a:rPr lang="es-ES" sz="1900" dirty="0">
                <a:latin typeface="Arial" panose="020B0604020202020204" pitchFamily="34" charset="0"/>
                <a:cs typeface="Arial" panose="020B0604020202020204" pitchFamily="34" charset="0"/>
                <a:hlinkClick r:id="rId5" action="ppaction://hlinksldjump"/>
              </a:rPr>
              <a:t> 1972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6" action="ppaction://hlinksldjump"/>
              </a:rPr>
              <a:t>January</a:t>
            </a:r>
            <a:r>
              <a:rPr lang="es-ES" sz="1900" dirty="0">
                <a:latin typeface="Arial" panose="020B0604020202020204" pitchFamily="34" charset="0"/>
                <a:cs typeface="Arial" panose="020B0604020202020204" pitchFamily="34" charset="0"/>
                <a:hlinkClick r:id="rId6" action="ppaction://hlinksldjump"/>
              </a:rPr>
              <a:t> 1973 </a:t>
            </a:r>
            <a:r>
              <a:rPr lang="es-ES" sz="1900" dirty="0" err="1">
                <a:latin typeface="Arial" panose="020B0604020202020204" pitchFamily="34" charset="0"/>
                <a:cs typeface="Arial" panose="020B0604020202020204" pitchFamily="34" charset="0"/>
                <a:hlinkClick r:id="rId6" action="ppaction://hlinksldjump"/>
              </a:rPr>
              <a:t>December</a:t>
            </a:r>
            <a:r>
              <a:rPr lang="es-ES" sz="1900" dirty="0">
                <a:latin typeface="Arial" panose="020B0604020202020204" pitchFamily="34" charset="0"/>
                <a:cs typeface="Arial" panose="020B0604020202020204" pitchFamily="34" charset="0"/>
                <a:hlinkClick r:id="rId6" action="ppaction://hlinksldjump"/>
              </a:rPr>
              <a:t> 1977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7" action="ppaction://hlinksldjump"/>
              </a:rPr>
              <a:t>January</a:t>
            </a:r>
            <a:r>
              <a:rPr lang="es-ES" sz="1900" dirty="0">
                <a:latin typeface="Arial" panose="020B0604020202020204" pitchFamily="34" charset="0"/>
                <a:cs typeface="Arial" panose="020B0604020202020204" pitchFamily="34" charset="0"/>
                <a:hlinkClick r:id="rId7" action="ppaction://hlinksldjump"/>
              </a:rPr>
              <a:t> 1978 </a:t>
            </a:r>
            <a:r>
              <a:rPr lang="es-ES" sz="1900" dirty="0" err="1">
                <a:latin typeface="Arial" panose="020B0604020202020204" pitchFamily="34" charset="0"/>
                <a:cs typeface="Arial" panose="020B0604020202020204" pitchFamily="34" charset="0"/>
                <a:hlinkClick r:id="rId7" action="ppaction://hlinksldjump"/>
              </a:rPr>
              <a:t>December</a:t>
            </a:r>
            <a:r>
              <a:rPr lang="es-ES" sz="1900" dirty="0">
                <a:latin typeface="Arial" panose="020B0604020202020204" pitchFamily="34" charset="0"/>
                <a:cs typeface="Arial" panose="020B0604020202020204" pitchFamily="34" charset="0"/>
                <a:hlinkClick r:id="rId7" action="ppaction://hlinksldjump"/>
              </a:rPr>
              <a:t> 1982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8" action="ppaction://hlinksldjump"/>
              </a:rPr>
              <a:t>January</a:t>
            </a:r>
            <a:r>
              <a:rPr lang="es-ES" sz="1900" dirty="0">
                <a:latin typeface="Arial" panose="020B0604020202020204" pitchFamily="34" charset="0"/>
                <a:cs typeface="Arial" panose="020B0604020202020204" pitchFamily="34" charset="0"/>
                <a:hlinkClick r:id="rId8" action="ppaction://hlinksldjump"/>
              </a:rPr>
              <a:t> 1983 </a:t>
            </a:r>
            <a:r>
              <a:rPr lang="es-ES" sz="1900" dirty="0" err="1">
                <a:latin typeface="Arial" panose="020B0604020202020204" pitchFamily="34" charset="0"/>
                <a:cs typeface="Arial" panose="020B0604020202020204" pitchFamily="34" charset="0"/>
                <a:hlinkClick r:id="rId8" action="ppaction://hlinksldjump"/>
              </a:rPr>
              <a:t>December</a:t>
            </a:r>
            <a:r>
              <a:rPr lang="es-ES" sz="1900" dirty="0">
                <a:latin typeface="Arial" panose="020B0604020202020204" pitchFamily="34" charset="0"/>
                <a:cs typeface="Arial" panose="020B0604020202020204" pitchFamily="34" charset="0"/>
                <a:hlinkClick r:id="rId8" action="ppaction://hlinksldjump"/>
              </a:rPr>
              <a:t> 1987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1988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1992</a:t>
            </a:r>
            <a:endParaRPr lang="es-ES" sz="1900" dirty="0">
              <a:latin typeface="Arial" panose="020B0604020202020204" pitchFamily="34" charset="0"/>
              <a:cs typeface="Arial" panose="020B0604020202020204" pitchFamily="34" charset="0"/>
            </a:endParaRPr>
          </a:p>
        </p:txBody>
      </p:sp>
      <p:sp>
        <p:nvSpPr>
          <p:cNvPr id="9" name="Marcador de contenido 7">
            <a:extLst>
              <a:ext uri="{FF2B5EF4-FFF2-40B4-BE49-F238E27FC236}">
                <a16:creationId xmlns:a16="http://schemas.microsoft.com/office/drawing/2014/main" id="{0F46BE55-CACB-F2F0-3303-9A7E444A3E38}"/>
              </a:ext>
            </a:extLst>
          </p:cNvPr>
          <p:cNvSpPr txBox="1">
            <a:spLocks/>
          </p:cNvSpPr>
          <p:nvPr/>
        </p:nvSpPr>
        <p:spPr>
          <a:xfrm>
            <a:off x="7059282" y="2603500"/>
            <a:ext cx="3761118" cy="34686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900" dirty="0" err="1">
                <a:latin typeface="Arial" panose="020B0604020202020204" pitchFamily="34" charset="0"/>
                <a:cs typeface="Arial" panose="020B0604020202020204" pitchFamily="34" charset="0"/>
                <a:hlinkClick r:id="rId10" action="ppaction://hlinksldjump"/>
              </a:rPr>
              <a:t>January</a:t>
            </a:r>
            <a:r>
              <a:rPr lang="es-ES" sz="1900" dirty="0">
                <a:latin typeface="Arial" panose="020B0604020202020204" pitchFamily="34" charset="0"/>
                <a:cs typeface="Arial" panose="020B0604020202020204" pitchFamily="34" charset="0"/>
                <a:hlinkClick r:id="rId10" action="ppaction://hlinksldjump"/>
              </a:rPr>
              <a:t> 1993 </a:t>
            </a:r>
            <a:r>
              <a:rPr lang="es-ES" sz="1900" dirty="0" err="1">
                <a:latin typeface="Arial" panose="020B0604020202020204" pitchFamily="34" charset="0"/>
                <a:cs typeface="Arial" panose="020B0604020202020204" pitchFamily="34" charset="0"/>
                <a:hlinkClick r:id="rId10" action="ppaction://hlinksldjump"/>
              </a:rPr>
              <a:t>December</a:t>
            </a:r>
            <a:r>
              <a:rPr lang="es-ES" sz="1900" dirty="0">
                <a:latin typeface="Arial" panose="020B0604020202020204" pitchFamily="34" charset="0"/>
                <a:cs typeface="Arial" panose="020B0604020202020204" pitchFamily="34" charset="0"/>
                <a:hlinkClick r:id="rId10" action="ppaction://hlinksldjump"/>
              </a:rPr>
              <a:t> 1997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1998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2002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1" action="ppaction://hlinksldjump"/>
              </a:rPr>
              <a:t>January</a:t>
            </a:r>
            <a:r>
              <a:rPr lang="es-ES" sz="1900" dirty="0">
                <a:latin typeface="Arial" panose="020B0604020202020204" pitchFamily="34" charset="0"/>
                <a:cs typeface="Arial" panose="020B0604020202020204" pitchFamily="34" charset="0"/>
                <a:hlinkClick r:id="rId11" action="ppaction://hlinksldjump"/>
              </a:rPr>
              <a:t> 2003 </a:t>
            </a:r>
            <a:r>
              <a:rPr lang="es-ES" sz="1900" dirty="0" err="1">
                <a:latin typeface="Arial" panose="020B0604020202020204" pitchFamily="34" charset="0"/>
                <a:cs typeface="Arial" panose="020B0604020202020204" pitchFamily="34" charset="0"/>
                <a:hlinkClick r:id="rId11" action="ppaction://hlinksldjump"/>
              </a:rPr>
              <a:t>December</a:t>
            </a:r>
            <a:r>
              <a:rPr lang="es-ES" sz="1900" dirty="0">
                <a:latin typeface="Arial" panose="020B0604020202020204" pitchFamily="34" charset="0"/>
                <a:cs typeface="Arial" panose="020B0604020202020204" pitchFamily="34" charset="0"/>
                <a:hlinkClick r:id="rId11" action="ppaction://hlinksldjump"/>
              </a:rPr>
              <a:t> 2007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2" action="ppaction://hlinksldjump"/>
              </a:rPr>
              <a:t>January</a:t>
            </a:r>
            <a:r>
              <a:rPr lang="es-ES" sz="1900" dirty="0">
                <a:latin typeface="Arial" panose="020B0604020202020204" pitchFamily="34" charset="0"/>
                <a:cs typeface="Arial" panose="020B0604020202020204" pitchFamily="34" charset="0"/>
                <a:hlinkClick r:id="rId12" action="ppaction://hlinksldjump"/>
              </a:rPr>
              <a:t> 2008 </a:t>
            </a:r>
            <a:r>
              <a:rPr lang="es-ES" sz="1900" dirty="0" err="1">
                <a:latin typeface="Arial" panose="020B0604020202020204" pitchFamily="34" charset="0"/>
                <a:cs typeface="Arial" panose="020B0604020202020204" pitchFamily="34" charset="0"/>
                <a:hlinkClick r:id="rId12" action="ppaction://hlinksldjump"/>
              </a:rPr>
              <a:t>December</a:t>
            </a:r>
            <a:r>
              <a:rPr lang="es-ES" sz="1900" dirty="0">
                <a:latin typeface="Arial" panose="020B0604020202020204" pitchFamily="34" charset="0"/>
                <a:cs typeface="Arial" panose="020B0604020202020204" pitchFamily="34" charset="0"/>
                <a:hlinkClick r:id="rId12" action="ppaction://hlinksldjump"/>
              </a:rPr>
              <a:t> 2012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3" action="ppaction://hlinksldjump"/>
              </a:rPr>
              <a:t>January</a:t>
            </a:r>
            <a:r>
              <a:rPr lang="es-ES" sz="1900" dirty="0">
                <a:latin typeface="Arial" panose="020B0604020202020204" pitchFamily="34" charset="0"/>
                <a:cs typeface="Arial" panose="020B0604020202020204" pitchFamily="34" charset="0"/>
                <a:hlinkClick r:id="rId13" action="ppaction://hlinksldjump"/>
              </a:rPr>
              <a:t> 2013 </a:t>
            </a:r>
            <a:r>
              <a:rPr lang="es-ES" sz="1900" dirty="0" err="1">
                <a:latin typeface="Arial" panose="020B0604020202020204" pitchFamily="34" charset="0"/>
                <a:cs typeface="Arial" panose="020B0604020202020204" pitchFamily="34" charset="0"/>
                <a:hlinkClick r:id="rId13" action="ppaction://hlinksldjump"/>
              </a:rPr>
              <a:t>December</a:t>
            </a:r>
            <a:r>
              <a:rPr lang="es-ES" sz="1900" dirty="0">
                <a:latin typeface="Arial" panose="020B0604020202020204" pitchFamily="34" charset="0"/>
                <a:cs typeface="Arial" panose="020B0604020202020204" pitchFamily="34" charset="0"/>
                <a:hlinkClick r:id="rId13" action="ppaction://hlinksldjump"/>
              </a:rPr>
              <a:t> 2017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4" action="ppaction://hlinksldjump"/>
              </a:rPr>
              <a:t>January</a:t>
            </a:r>
            <a:r>
              <a:rPr lang="es-ES" sz="1900" dirty="0">
                <a:latin typeface="Arial" panose="020B0604020202020204" pitchFamily="34" charset="0"/>
                <a:cs typeface="Arial" panose="020B0604020202020204" pitchFamily="34" charset="0"/>
                <a:hlinkClick r:id="rId14" action="ppaction://hlinksldjump"/>
              </a:rPr>
              <a:t> 2018 </a:t>
            </a:r>
            <a:r>
              <a:rPr lang="es-ES" sz="1900" dirty="0" err="1">
                <a:latin typeface="Arial" panose="020B0604020202020204" pitchFamily="34" charset="0"/>
                <a:cs typeface="Arial" panose="020B0604020202020204" pitchFamily="34" charset="0"/>
                <a:hlinkClick r:id="rId14" action="ppaction://hlinksldjump"/>
              </a:rPr>
              <a:t>December</a:t>
            </a:r>
            <a:r>
              <a:rPr lang="es-ES" sz="1900" dirty="0">
                <a:latin typeface="Arial" panose="020B0604020202020204" pitchFamily="34" charset="0"/>
                <a:cs typeface="Arial" panose="020B0604020202020204" pitchFamily="34" charset="0"/>
                <a:hlinkClick r:id="rId14" action="ppaction://hlinksldjump"/>
              </a:rPr>
              <a:t> 2023</a:t>
            </a:r>
            <a:endParaRPr lang="es-ES" sz="1900" dirty="0">
              <a:latin typeface="Arial" panose="020B0604020202020204" pitchFamily="34" charset="0"/>
              <a:cs typeface="Arial" panose="020B0604020202020204" pitchFamily="34" charset="0"/>
            </a:endParaRPr>
          </a:p>
        </p:txBody>
      </p:sp>
      <p:sp>
        <p:nvSpPr>
          <p:cNvPr id="4" name="Marcador de contenido 7">
            <a:hlinkClick r:id="rId15" action="ppaction://hlinksldjump"/>
            <a:extLst>
              <a:ext uri="{FF2B5EF4-FFF2-40B4-BE49-F238E27FC236}">
                <a16:creationId xmlns:a16="http://schemas.microsoft.com/office/drawing/2014/main" id="{11F0F4E0-FFD6-9B4C-9B0C-D4A24654C7A5}"/>
              </a:ext>
            </a:extLst>
          </p:cNvPr>
          <p:cNvSpPr txBox="1">
            <a:spLocks/>
          </p:cNvSpPr>
          <p:nvPr/>
        </p:nvSpPr>
        <p:spPr>
          <a:xfrm>
            <a:off x="5132718" y="5865436"/>
            <a:ext cx="1416908" cy="394071"/>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900" u="sng" dirty="0" err="1">
                <a:latin typeface="Arial" panose="020B0604020202020204" pitchFamily="34" charset="0"/>
                <a:cs typeface="Arial" panose="020B0604020202020204" pitchFamily="34" charset="0"/>
                <a:hlinkClick r:id="rId15" action="ppaction://hlinksldjump"/>
              </a:rPr>
              <a:t>Conclusions</a:t>
            </a:r>
            <a:endParaRPr lang="es-ES" sz="19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408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1958 </a:t>
            </a:r>
            <a:r>
              <a:rPr lang="es-ES" sz="1800" dirty="0" err="1"/>
              <a:t>December</a:t>
            </a:r>
            <a:r>
              <a:rPr lang="es-ES" sz="1800" dirty="0"/>
              <a:t> 1962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2000" b="0" i="0" dirty="0">
                <a:solidFill>
                  <a:srgbClr val="3C4043"/>
                </a:solidFill>
                <a:effectLst/>
                <a:latin typeface="Arial" panose="020B0604020202020204" pitchFamily="34" charset="0"/>
                <a:cs typeface="Arial" panose="020B0604020202020204" pitchFamily="34" charset="0"/>
              </a:rPr>
            </a:br>
            <a:r>
              <a:rPr lang="en-US" sz="1200" b="1" i="0" dirty="0">
                <a:solidFill>
                  <a:srgbClr val="202122"/>
                </a:solidFill>
                <a:effectLst/>
                <a:latin typeface="Arial" panose="020B0604020202020204" pitchFamily="34" charset="0"/>
              </a:rPr>
              <a:t>Brill Building</a:t>
            </a:r>
            <a:r>
              <a:rPr lang="en-US" sz="1200" b="0" i="0" dirty="0">
                <a:solidFill>
                  <a:srgbClr val="202122"/>
                </a:solidFill>
                <a:effectLst/>
                <a:latin typeface="Arial" panose="020B0604020202020204" pitchFamily="34" charset="0"/>
              </a:rPr>
              <a:t> (also known as </a:t>
            </a:r>
            <a:r>
              <a:rPr lang="en-US" sz="1200" b="1" i="0" dirty="0">
                <a:solidFill>
                  <a:srgbClr val="202122"/>
                </a:solidFill>
                <a:effectLst/>
                <a:latin typeface="Arial" panose="020B0604020202020204" pitchFamily="34" charset="0"/>
              </a:rPr>
              <a:t>Brill Building pop</a:t>
            </a:r>
            <a:r>
              <a:rPr lang="en-US" sz="1200" b="0" i="0" dirty="0">
                <a:solidFill>
                  <a:srgbClr val="202122"/>
                </a:solidFill>
                <a:effectLst/>
                <a:latin typeface="Arial" panose="020B0604020202020204" pitchFamily="34" charset="0"/>
              </a:rPr>
              <a:t> or the </a:t>
            </a:r>
            <a:r>
              <a:rPr lang="en-US" sz="1200" b="1" i="0" dirty="0">
                <a:solidFill>
                  <a:srgbClr val="202122"/>
                </a:solidFill>
                <a:effectLst/>
                <a:latin typeface="Arial" panose="020B0604020202020204" pitchFamily="34" charset="0"/>
              </a:rPr>
              <a:t>Brill Building sound</a:t>
            </a:r>
            <a:r>
              <a:rPr lang="en-US" sz="1200" b="0" i="0" dirty="0">
                <a:solidFill>
                  <a:srgbClr val="202122"/>
                </a:solidFill>
                <a:effectLst/>
                <a:latin typeface="Arial" panose="020B0604020202020204" pitchFamily="34" charset="0"/>
              </a:rPr>
              <a:t>)</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is a </a:t>
            </a:r>
            <a:r>
              <a:rPr lang="en-US" sz="1200" b="0" i="0" u="none" strike="noStrike" dirty="0">
                <a:solidFill>
                  <a:srgbClr val="3366CC"/>
                </a:solidFill>
                <a:effectLst/>
                <a:latin typeface="Arial" panose="020B0604020202020204" pitchFamily="34" charset="0"/>
                <a:hlinkClick r:id="rId4" tooltip="Music subgenre"/>
              </a:rPr>
              <a:t>subgenre</a:t>
            </a:r>
            <a:r>
              <a:rPr lang="en-US" sz="1200" b="0" i="0" dirty="0">
                <a:solidFill>
                  <a:srgbClr val="202122"/>
                </a:solidFill>
                <a:effectLst/>
                <a:latin typeface="Arial" panose="020B0604020202020204" pitchFamily="34" charset="0"/>
              </a:rPr>
              <a:t> of </a:t>
            </a:r>
            <a:r>
              <a:rPr lang="en-US" sz="1200" b="0" i="0" u="none" strike="noStrike" dirty="0">
                <a:solidFill>
                  <a:srgbClr val="3366CC"/>
                </a:solidFill>
                <a:effectLst/>
                <a:latin typeface="Arial" panose="020B0604020202020204" pitchFamily="34" charset="0"/>
                <a:hlinkClick r:id="rId5" tooltip="Pop music"/>
              </a:rPr>
              <a:t>pop music</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that took its name from the </a:t>
            </a:r>
            <a:r>
              <a:rPr lang="en-US" sz="1200" b="0" i="0" u="none" strike="noStrike" dirty="0">
                <a:solidFill>
                  <a:srgbClr val="3366CC"/>
                </a:solidFill>
                <a:effectLst/>
                <a:latin typeface="Arial" panose="020B0604020202020204" pitchFamily="34" charset="0"/>
                <a:hlinkClick r:id="rId6" tooltip="Brill Building"/>
              </a:rPr>
              <a:t>Brill Building</a:t>
            </a:r>
            <a:r>
              <a:rPr lang="en-US" sz="1200" b="0" i="0" dirty="0">
                <a:solidFill>
                  <a:srgbClr val="202122"/>
                </a:solidFill>
                <a:effectLst/>
                <a:latin typeface="Arial" panose="020B0604020202020204" pitchFamily="34" charset="0"/>
              </a:rPr>
              <a:t> in New York City, where numerous teams of professional songwriters penned material for </a:t>
            </a:r>
            <a:r>
              <a:rPr lang="en-US" sz="1200" b="0" i="0" u="none" strike="noStrike" dirty="0">
                <a:solidFill>
                  <a:srgbClr val="3366CC"/>
                </a:solidFill>
                <a:effectLst/>
                <a:latin typeface="Arial" panose="020B0604020202020204" pitchFamily="34" charset="0"/>
                <a:hlinkClick r:id="rId7" tooltip="Girl group"/>
              </a:rPr>
              <a:t>girl groups</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8" tooltip="Teen idol"/>
              </a:rPr>
              <a:t>teen idols</a:t>
            </a:r>
            <a:r>
              <a:rPr lang="en-US" sz="1200" b="0" i="0" dirty="0">
                <a:solidFill>
                  <a:srgbClr val="202122"/>
                </a:solidFill>
                <a:effectLst/>
                <a:latin typeface="Arial" panose="020B0604020202020204" pitchFamily="34" charset="0"/>
              </a:rPr>
              <a:t> during the early 1960s.</a:t>
            </a:r>
            <a:r>
              <a:rPr lang="en-US" sz="1200" b="0" i="0" u="none" strike="noStrike" baseline="30000" dirty="0">
                <a:solidFill>
                  <a:srgbClr val="3366CC"/>
                </a:solidFill>
                <a:effectLst/>
                <a:latin typeface="Arial" panose="020B0604020202020204" pitchFamily="34" charset="0"/>
                <a:hlinkClick r:id="rId9"/>
              </a:rPr>
              <a:t>[2]</a:t>
            </a:r>
            <a:r>
              <a:rPr lang="en-US" sz="1200" b="0" i="0" dirty="0">
                <a:solidFill>
                  <a:srgbClr val="202122"/>
                </a:solidFill>
                <a:effectLst/>
                <a:latin typeface="Arial" panose="020B0604020202020204" pitchFamily="34" charset="0"/>
              </a:rPr>
              <a:t> </a:t>
            </a:r>
            <a:r>
              <a:rPr lang="es-ES" sz="1200" dirty="0">
                <a:solidFill>
                  <a:srgbClr val="202122"/>
                </a:solidFill>
                <a:latin typeface="Arial" panose="020B0604020202020204" pitchFamily="34" charset="0"/>
                <a:cs typeface="Arial" panose="020B0604020202020204" pitchFamily="34" charset="0"/>
              </a:rPr>
              <a: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it</a:t>
            </a:r>
            <a:r>
              <a:rPr lang="es-ES" sz="1200" b="0" i="0" dirty="0">
                <a:solidFill>
                  <a:srgbClr val="202122"/>
                </a:solidFill>
                <a:effectLst/>
                <a:latin typeface="Arial" panose="020B0604020202020204" pitchFamily="34" charset="0"/>
                <a:cs typeface="Arial" panose="020B0604020202020204" pitchFamily="34" charset="0"/>
              </a:rPr>
              <a:t> has </a:t>
            </a:r>
            <a:r>
              <a:rPr lang="es-ES" sz="1200" b="0" i="0" dirty="0" err="1">
                <a:solidFill>
                  <a:srgbClr val="202122"/>
                </a:solidFill>
                <a:effectLst/>
                <a:latin typeface="Arial" panose="020B0604020202020204" pitchFamily="34" charset="0"/>
                <a:cs typeface="Arial" panose="020B0604020202020204" pitchFamily="34" charset="0"/>
              </a:rPr>
              <a:t>the</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most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entries</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with</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number</a:t>
            </a:r>
            <a:r>
              <a:rPr lang="es-ES" sz="1200" b="0" i="0" dirty="0">
                <a:solidFill>
                  <a:srgbClr val="202122"/>
                </a:solidFill>
                <a:effectLst/>
                <a:latin typeface="Arial" panose="020B0604020202020204" pitchFamily="34" charset="0"/>
                <a:cs typeface="Arial" panose="020B0604020202020204" pitchFamily="34" charset="0"/>
              </a:rPr>
              <a:t> 1s </a:t>
            </a:r>
            <a:r>
              <a:rPr lang="es-ES" sz="1200" b="0" i="0" dirty="0" err="1">
                <a:solidFill>
                  <a:srgbClr val="202122"/>
                </a:solidFill>
                <a:effectLst/>
                <a:latin typeface="Arial" panose="020B0604020202020204" pitchFamily="34" charset="0"/>
                <a:cs typeface="Arial" panose="020B0604020202020204" pitchFamily="34" charset="0"/>
              </a:rPr>
              <a:t>of</a:t>
            </a:r>
            <a:r>
              <a:rPr lang="en-US" sz="1200" b="0" i="0" dirty="0">
                <a:solidFill>
                  <a:srgbClr val="000000"/>
                </a:solidFill>
                <a:effectLst/>
                <a:latin typeface="Arial" panose="020B0604020202020204" pitchFamily="34" charset="0"/>
                <a:cs typeface="Arial" panose="020B0604020202020204" pitchFamily="34" charset="0"/>
              </a:rPr>
              <a:t>:</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0"/>
              </a:rPr>
              <a:t>Paul Anka con (All of a Sudden) My Heart Sings </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1"/>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11</a:t>
            </a:fld>
            <a:endParaRPr lang="es-ES" dirty="0"/>
          </a:p>
        </p:txBody>
      </p:sp>
      <p:pic>
        <p:nvPicPr>
          <p:cNvPr id="3" name="Imagen 2">
            <a:extLst>
              <a:ext uri="{FF2B5EF4-FFF2-40B4-BE49-F238E27FC236}">
                <a16:creationId xmlns:a16="http://schemas.microsoft.com/office/drawing/2014/main" id="{40C1AC1F-FE6D-B56F-CBA4-6AC69BDD27CD}"/>
              </a:ext>
            </a:extLst>
          </p:cNvPr>
          <p:cNvPicPr>
            <a:picLocks noChangeAspect="1"/>
          </p:cNvPicPr>
          <p:nvPr/>
        </p:nvPicPr>
        <p:blipFill>
          <a:blip r:embed="rId12"/>
          <a:stretch>
            <a:fillRect/>
          </a:stretch>
        </p:blipFill>
        <p:spPr>
          <a:xfrm>
            <a:off x="185696" y="2368550"/>
            <a:ext cx="4520242" cy="3710998"/>
          </a:xfrm>
          <a:prstGeom prst="rect">
            <a:avLst/>
          </a:prstGeom>
        </p:spPr>
      </p:pic>
      <p:sp>
        <p:nvSpPr>
          <p:cNvPr id="5" name="CuadroTexto 4">
            <a:hlinkClick r:id="rId13" action="ppaction://hlinksldjump"/>
            <a:extLst>
              <a:ext uri="{FF2B5EF4-FFF2-40B4-BE49-F238E27FC236}">
                <a16:creationId xmlns:a16="http://schemas.microsoft.com/office/drawing/2014/main" id="{4ED25F51-A9EC-4A50-97EA-C1B5645B0B6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13"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71EF2C-2B4F-928F-694D-1C767AAD0BEB}"/>
              </a:ext>
            </a:extLst>
          </p:cNvPr>
          <p:cNvPicPr>
            <a:picLocks/>
          </p:cNvPicPr>
          <p:nvPr/>
        </p:nvPicPr>
        <p:blipFill>
          <a:blip r:embed="rId3"/>
          <a:stretch>
            <a:fillRect/>
          </a:stretch>
        </p:blipFill>
        <p:spPr>
          <a:xfrm>
            <a:off x="104400" y="2210400"/>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1963 </a:t>
            </a:r>
            <a:r>
              <a:rPr lang="es-ES" sz="1800" dirty="0" err="1"/>
              <a:t>December</a:t>
            </a:r>
            <a:r>
              <a:rPr lang="es-ES" sz="1800" dirty="0"/>
              <a:t> 1967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Brill Building Pop </a:t>
            </a:r>
            <a:r>
              <a:rPr lang="es-ES" sz="1200" dirty="0" err="1">
                <a:solidFill>
                  <a:srgbClr val="000000"/>
                </a:solidFill>
                <a:latin typeface="Arial" panose="020B0604020202020204" pitchFamily="34" charset="0"/>
                <a:cs typeface="Arial" panose="020B0604020202020204" pitchFamily="34" charset="0"/>
              </a:rPr>
              <a:t>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still</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leading</a:t>
            </a:r>
            <a:r>
              <a:rPr lang="en-US" sz="1200" b="0" i="0" dirty="0">
                <a:solidFill>
                  <a:srgbClr val="000000"/>
                </a:solidFill>
                <a:effectLst/>
                <a:latin typeface="Arial" panose="020B0604020202020204" pitchFamily="34" charset="0"/>
                <a:cs typeface="Arial" panose="020B0604020202020204" pitchFamily="34" charset="0"/>
              </a:rPr>
              <a:t> </a:t>
            </a:r>
          </a:p>
          <a:p>
            <a:r>
              <a:rPr lang="es-ES" sz="1200" dirty="0" err="1">
                <a:solidFill>
                  <a:srgbClr val="000000"/>
                </a:solidFill>
                <a:latin typeface="Arial" panose="020B0604020202020204" pitchFamily="34" charset="0"/>
                <a:cs typeface="Arial" panose="020B0604020202020204" pitchFamily="34" charset="0"/>
                <a:hlinkClick r:id="rId4"/>
              </a:rPr>
              <a:t>A</a:t>
            </a:r>
            <a:r>
              <a:rPr lang="es-ES" sz="1200" b="0" i="0" dirty="0" err="1">
                <a:solidFill>
                  <a:srgbClr val="000000"/>
                </a:solidFill>
                <a:effectLst/>
                <a:latin typeface="Arial" panose="020B0604020202020204" pitchFamily="34" charset="0"/>
                <a:cs typeface="Arial" panose="020B0604020202020204" pitchFamily="34" charset="0"/>
                <a:hlinkClick r:id="rId4"/>
              </a:rPr>
              <a:t>dult</a:t>
            </a:r>
            <a:r>
              <a:rPr lang="es-ES" sz="1200" b="0" i="0" dirty="0">
                <a:solidFill>
                  <a:srgbClr val="000000"/>
                </a:solidFill>
                <a:effectLst/>
                <a:latin typeface="Arial" panose="020B0604020202020204" pitchFamily="34" charset="0"/>
                <a:cs typeface="Arial" panose="020B0604020202020204" pitchFamily="34" charset="0"/>
                <a:hlinkClick r:id="rId4"/>
              </a:rPr>
              <a:t> </a:t>
            </a:r>
            <a:r>
              <a:rPr lang="es-ES" sz="1200" b="0" i="0" dirty="0" err="1">
                <a:solidFill>
                  <a:srgbClr val="000000"/>
                </a:solidFill>
                <a:effectLst/>
                <a:latin typeface="Arial" panose="020B0604020202020204" pitchFamily="34" charset="0"/>
                <a:cs typeface="Arial" panose="020B0604020202020204" pitchFamily="34" charset="0"/>
                <a:hlinkClick r:id="rId4"/>
              </a:rPr>
              <a:t>standards</a:t>
            </a:r>
            <a:r>
              <a:rPr lang="en-US" sz="1200" b="0" i="0" dirty="0">
                <a:solidFill>
                  <a:srgbClr val="000000"/>
                </a:solidFill>
                <a:effectLst/>
                <a:latin typeface="Arial" panose="020B0604020202020204" pitchFamily="34" charset="0"/>
                <a:cs typeface="Arial" panose="020B0604020202020204" pitchFamily="34" charset="0"/>
                <a:hlinkClick r:id="rId4"/>
              </a:rPr>
              <a:t> </a:t>
            </a:r>
            <a:r>
              <a:rPr lang="en-US" sz="1200" b="0" i="0" dirty="0">
                <a:solidFill>
                  <a:srgbClr val="000000"/>
                </a:solidFill>
                <a:effectLst/>
                <a:latin typeface="Arial" panose="020B0604020202020204" pitchFamily="34" charset="0"/>
                <a:cs typeface="Arial" panose="020B0604020202020204" pitchFamily="34" charset="0"/>
              </a:rPr>
              <a:t>is on second place with number 1s of:</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Steve Lawrence con (I Don't Care) Only Love 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The Temptations con (I Know) I'm Losing You</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12</a:t>
            </a:fld>
            <a:endParaRPr lang="es-ES" dirty="0"/>
          </a:p>
        </p:txBody>
      </p:sp>
      <p:sp>
        <p:nvSpPr>
          <p:cNvPr id="3" name="CuadroTexto 2">
            <a:hlinkClick r:id="rId7" action="ppaction://hlinksldjump"/>
            <a:extLst>
              <a:ext uri="{FF2B5EF4-FFF2-40B4-BE49-F238E27FC236}">
                <a16:creationId xmlns:a16="http://schemas.microsoft.com/office/drawing/2014/main" id="{A4B817A0-A4A0-CC7D-B055-AF4FB6CFAC4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20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8FE8EFD-2FC1-C609-C80D-30D58AEF8F00}"/>
              </a:ext>
            </a:extLst>
          </p:cNvPr>
          <p:cNvPicPr>
            <a:picLocks noChangeAspect="1"/>
          </p:cNvPicPr>
          <p:nvPr/>
        </p:nvPicPr>
        <p:blipFill>
          <a:blip r:embed="rId3"/>
          <a:stretch>
            <a:fillRect/>
          </a:stretch>
        </p:blipFill>
        <p:spPr>
          <a:xfrm>
            <a:off x="184174" y="2207899"/>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1968 </a:t>
            </a:r>
            <a:r>
              <a:rPr lang="es-ES" sz="1800" dirty="0" err="1"/>
              <a:t>December</a:t>
            </a:r>
            <a:r>
              <a:rPr lang="es-ES" sz="1800" dirty="0"/>
              <a:t> 1972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place </a:t>
            </a:r>
            <a:r>
              <a:rPr lang="es-ES" sz="1200" b="0" i="0" dirty="0" err="1">
                <a:solidFill>
                  <a:srgbClr val="3C4043"/>
                </a:solidFill>
                <a:effectLst/>
                <a:latin typeface="Arial" panose="020B0604020202020204" pitchFamily="34" charset="0"/>
                <a:cs typeface="Arial" panose="020B0604020202020204" pitchFamily="34" charset="0"/>
              </a:rPr>
              <a:t>with</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number</a:t>
            </a:r>
            <a:r>
              <a:rPr lang="es-ES" sz="1200" b="0" i="0" dirty="0">
                <a:solidFill>
                  <a:srgbClr val="3C4043"/>
                </a:solidFill>
                <a:effectLst/>
                <a:latin typeface="Arial" panose="020B0604020202020204" pitchFamily="34" charset="0"/>
                <a:cs typeface="Arial" panose="020B0604020202020204" pitchFamily="34" charset="0"/>
              </a:rPr>
              <a:t> 1s </a:t>
            </a:r>
            <a:r>
              <a:rPr lang="es-ES" sz="1200" b="0" i="0" dirty="0" err="1">
                <a:solidFill>
                  <a:srgbClr val="3C4043"/>
                </a:solidFill>
                <a:effectLst/>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a:t>
            </a:r>
            <a:endParaRPr lang="en-US" sz="1200" b="0" i="0" dirty="0">
              <a:solidFill>
                <a:srgbClr val="000000"/>
              </a:solidFill>
              <a:effectLst/>
              <a:latin typeface="Arial" panose="020B0604020202020204" pitchFamily="34" charset="0"/>
              <a:cs typeface="Arial" panose="020B0604020202020204" pitchFamily="34" charset="0"/>
            </a:endParaRPr>
          </a:p>
          <a:p>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Otis Redding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5"/>
              </a:rPr>
              <a:t>Sittin</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 On) The Dock Of The Bay</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Diana Ross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6"/>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 No Mountain High Enough</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b="0" i="0" dirty="0">
                <a:solidFill>
                  <a:srgbClr val="000000"/>
                </a:solidFill>
                <a:effectLst/>
                <a:latin typeface="Arial" panose="020B0604020202020204" pitchFamily="34" charset="0"/>
                <a:cs typeface="Arial" panose="020B0604020202020204" pitchFamily="34" charset="0"/>
              </a:rPr>
              <a:t>The rest of the genres are very equal and close to </a:t>
            </a:r>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a:t>
            </a: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13</a:t>
            </a:fld>
            <a:endParaRPr lang="es-ES" dirty="0"/>
          </a:p>
        </p:txBody>
      </p:sp>
      <p:sp>
        <p:nvSpPr>
          <p:cNvPr id="2" name="CuadroTexto 1">
            <a:hlinkClick r:id="rId7" action="ppaction://hlinksldjump"/>
            <a:extLst>
              <a:ext uri="{FF2B5EF4-FFF2-40B4-BE49-F238E27FC236}">
                <a16:creationId xmlns:a16="http://schemas.microsoft.com/office/drawing/2014/main" id="{B32256EF-2B7D-538E-3C2C-D47FC1DBB885}"/>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29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E46EA1F-35E8-E695-34BE-20F8129987E6}"/>
              </a:ext>
            </a:extLst>
          </p:cNvPr>
          <p:cNvPicPr>
            <a:picLocks noChangeAspect="1"/>
          </p:cNvPicPr>
          <p:nvPr/>
        </p:nvPicPr>
        <p:blipFill>
          <a:blip r:embed="rId3"/>
          <a:stretch>
            <a:fillRect/>
          </a:stretch>
        </p:blipFill>
        <p:spPr>
          <a:xfrm>
            <a:off x="69115" y="2207899"/>
            <a:ext cx="4636823"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1973 </a:t>
            </a:r>
            <a:r>
              <a:rPr lang="es-ES" sz="1800" dirty="0" err="1"/>
              <a:t>December</a:t>
            </a:r>
            <a:r>
              <a:rPr lang="es-ES" sz="1800" dirty="0"/>
              <a:t> 1977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s-ES" sz="1200" i="0" dirty="0">
                <a:solidFill>
                  <a:srgbClr val="3C4043"/>
                </a:solidFill>
                <a:effectLst/>
                <a:latin typeface="Arial" panose="020B0604020202020204" pitchFamily="34" charset="0"/>
                <a:cs typeface="Arial" panose="020B0604020202020204" pitchFamily="34" charset="0"/>
              </a:rPr>
              <a:t>El género </a:t>
            </a:r>
            <a:r>
              <a:rPr lang="es-ES" sz="1200" i="0" dirty="0" err="1">
                <a:solidFill>
                  <a:srgbClr val="3C4043"/>
                </a:solidFill>
                <a:effectLst/>
                <a:latin typeface="Arial" panose="020B0604020202020204" pitchFamily="34" charset="0"/>
                <a:cs typeface="Arial" panose="020B0604020202020204" pitchFamily="34" charset="0"/>
              </a:rPr>
              <a:t>soul</a:t>
            </a:r>
            <a:r>
              <a:rPr lang="es-ES" sz="1200" i="0" dirty="0">
                <a:solidFill>
                  <a:srgbClr val="3C4043"/>
                </a:solidFill>
                <a:effectLst/>
                <a:latin typeface="Arial" panose="020B0604020202020204" pitchFamily="34" charset="0"/>
                <a:cs typeface="Arial" panose="020B0604020202020204" pitchFamily="34" charset="0"/>
              </a:rPr>
              <a:t> pasa cuarto lugar y da paso a </a:t>
            </a:r>
            <a:r>
              <a:rPr lang="es-ES" sz="1200" dirty="0" err="1">
                <a:solidFill>
                  <a:srgbClr val="3C4043"/>
                </a:solidFill>
                <a:latin typeface="Arial" panose="020B0604020202020204" pitchFamily="34" charset="0"/>
                <a:cs typeface="Arial" panose="020B0604020202020204" pitchFamily="34" charset="0"/>
              </a:rPr>
              <a:t>M</a:t>
            </a:r>
            <a:r>
              <a:rPr lang="es-ES" sz="1200" i="0" dirty="0" err="1">
                <a:solidFill>
                  <a:srgbClr val="3C4043"/>
                </a:solidFill>
                <a:effectLst/>
                <a:latin typeface="Arial" panose="020B0604020202020204" pitchFamily="34" charset="0"/>
                <a:cs typeface="Arial" panose="020B0604020202020204" pitchFamily="34" charset="0"/>
              </a:rPr>
              <a:t>ellow</a:t>
            </a:r>
            <a:r>
              <a:rPr lang="es-ES" sz="1200" i="0" dirty="0">
                <a:solidFill>
                  <a:srgbClr val="3C4043"/>
                </a:solidFill>
                <a:effectLst/>
                <a:latin typeface="Arial" panose="020B0604020202020204" pitchFamily="34" charset="0"/>
                <a:cs typeface="Arial" panose="020B0604020202020204" pitchFamily="34" charset="0"/>
              </a:rPr>
              <a:t> </a:t>
            </a:r>
            <a:r>
              <a:rPr lang="es-ES" sz="1200" dirty="0">
                <a:solidFill>
                  <a:srgbClr val="3C4043"/>
                </a:solidFill>
                <a:latin typeface="Arial" panose="020B0604020202020204" pitchFamily="34" charset="0"/>
                <a:cs typeface="Arial" panose="020B0604020202020204" pitchFamily="34" charset="0"/>
              </a:rPr>
              <a:t>G</a:t>
            </a:r>
            <a:r>
              <a:rPr lang="es-ES" sz="1200" i="0" dirty="0">
                <a:solidFill>
                  <a:srgbClr val="3C4043"/>
                </a:solidFill>
                <a:effectLst/>
                <a:latin typeface="Arial" panose="020B0604020202020204" pitchFamily="34" charset="0"/>
                <a:cs typeface="Arial" panose="020B0604020202020204" pitchFamily="34" charset="0"/>
              </a:rPr>
              <a:t>old y </a:t>
            </a:r>
            <a:r>
              <a:rPr lang="es-ES" sz="1200" dirty="0" err="1">
                <a:solidFill>
                  <a:srgbClr val="3C4043"/>
                </a:solidFill>
                <a:latin typeface="Arial" panose="020B0604020202020204" pitchFamily="34" charset="0"/>
                <a:cs typeface="Arial" panose="020B0604020202020204" pitchFamily="34" charset="0"/>
                <a:hlinkClick r:id="rId4"/>
              </a:rPr>
              <a:t>S</a:t>
            </a:r>
            <a:r>
              <a:rPr lang="es-ES" sz="1200" i="0" dirty="0" err="1">
                <a:solidFill>
                  <a:srgbClr val="3C4043"/>
                </a:solidFill>
                <a:effectLst/>
                <a:latin typeface="Arial" panose="020B0604020202020204" pitchFamily="34" charset="0"/>
                <a:cs typeface="Arial" panose="020B0604020202020204" pitchFamily="34" charset="0"/>
                <a:hlinkClick r:id="rId4"/>
              </a:rPr>
              <a:t>oft</a:t>
            </a:r>
            <a:r>
              <a:rPr lang="es-ES" sz="1200" dirty="0">
                <a:solidFill>
                  <a:srgbClr val="3C4043"/>
                </a:solidFill>
                <a:latin typeface="Arial" panose="020B0604020202020204" pitchFamily="34" charset="0"/>
                <a:cs typeface="Arial" panose="020B0604020202020204" pitchFamily="34" charset="0"/>
                <a:hlinkClick r:id="rId4"/>
              </a:rPr>
              <a:t> Rock</a:t>
            </a:r>
            <a:r>
              <a:rPr lang="es-ES" sz="1200" dirty="0">
                <a:solidFill>
                  <a:srgbClr val="3C4043"/>
                </a:solidFill>
                <a:latin typeface="Arial" panose="020B0604020202020204" pitchFamily="34" charset="0"/>
                <a:cs typeface="Arial" panose="020B0604020202020204" pitchFamily="34" charset="0"/>
              </a:rPr>
              <a:t>. </a:t>
            </a:r>
          </a:p>
          <a:p>
            <a:r>
              <a:rPr lang="es-ES" sz="1200" dirty="0" err="1">
                <a:solidFill>
                  <a:srgbClr val="3C4043"/>
                </a:solidFill>
                <a:latin typeface="Arial" panose="020B0604020202020204" pitchFamily="34" charset="0"/>
                <a:cs typeface="Arial" panose="020B0604020202020204" pitchFamily="34" charset="0"/>
              </a:rPr>
              <a:t>M</a:t>
            </a:r>
            <a:r>
              <a:rPr lang="es-ES" sz="1200" i="0" dirty="0" err="1">
                <a:solidFill>
                  <a:srgbClr val="3C4043"/>
                </a:solidFill>
                <a:effectLst/>
                <a:latin typeface="Arial" panose="020B0604020202020204" pitchFamily="34" charset="0"/>
                <a:cs typeface="Arial" panose="020B0604020202020204" pitchFamily="34" charset="0"/>
              </a:rPr>
              <a:t>ellow</a:t>
            </a:r>
            <a:r>
              <a:rPr lang="es-ES" sz="1200" i="0" dirty="0">
                <a:solidFill>
                  <a:srgbClr val="3C4043"/>
                </a:solidFill>
                <a:effectLst/>
                <a:latin typeface="Arial" panose="020B0604020202020204" pitchFamily="34" charset="0"/>
                <a:cs typeface="Arial" panose="020B0604020202020204" pitchFamily="34" charset="0"/>
              </a:rPr>
              <a:t> </a:t>
            </a:r>
            <a:r>
              <a:rPr lang="es-ES" sz="1200" dirty="0">
                <a:solidFill>
                  <a:srgbClr val="3C4043"/>
                </a:solidFill>
                <a:latin typeface="Arial" panose="020B0604020202020204" pitchFamily="34" charset="0"/>
                <a:cs typeface="Arial" panose="020B0604020202020204" pitchFamily="34" charset="0"/>
              </a:rPr>
              <a:t>G</a:t>
            </a:r>
            <a:r>
              <a:rPr lang="es-ES" sz="1200" i="0" dirty="0">
                <a:solidFill>
                  <a:srgbClr val="3C4043"/>
                </a:solidFill>
                <a:effectLst/>
                <a:latin typeface="Arial" panose="020B0604020202020204" pitchFamily="34" charset="0"/>
                <a:cs typeface="Arial" panose="020B0604020202020204" pitchFamily="34" charset="0"/>
              </a:rPr>
              <a:t>old e</a:t>
            </a:r>
            <a:r>
              <a:rPr lang="es-ES" sz="1200" dirty="0">
                <a:solidFill>
                  <a:srgbClr val="3C4043"/>
                </a:solidFill>
                <a:latin typeface="Arial" panose="020B0604020202020204" pitchFamily="34" charset="0"/>
                <a:cs typeface="Arial" panose="020B0604020202020204" pitchFamily="34" charset="0"/>
              </a:rPr>
              <a:t>s un género que</a:t>
            </a:r>
            <a:r>
              <a:rPr lang="es-ES" sz="1200" i="0" dirty="0">
                <a:solidFill>
                  <a:srgbClr val="191414"/>
                </a:solidFill>
                <a:effectLst/>
                <a:latin typeface="Arial" panose="020B0604020202020204" pitchFamily="34" charset="0"/>
                <a:cs typeface="Arial" panose="020B0604020202020204" pitchFamily="34" charset="0"/>
              </a:rPr>
              <a:t> contiene elementos de </a:t>
            </a:r>
            <a:r>
              <a:rPr lang="es-ES" sz="1200" i="0" dirty="0" err="1">
                <a:solidFill>
                  <a:srgbClr val="191414"/>
                </a:solidFill>
                <a:effectLst/>
                <a:latin typeface="Arial" panose="020B0604020202020204" pitchFamily="34" charset="0"/>
                <a:cs typeface="Arial" panose="020B0604020202020204" pitchFamily="34" charset="0"/>
              </a:rPr>
              <a:t>soft</a:t>
            </a:r>
            <a:r>
              <a:rPr lang="es-ES" sz="1200" i="0" dirty="0">
                <a:solidFill>
                  <a:srgbClr val="191414"/>
                </a:solidFill>
                <a:effectLst/>
                <a:latin typeface="Arial" panose="020B0604020202020204" pitchFamily="34" charset="0"/>
                <a:cs typeface="Arial" panose="020B0604020202020204" pitchFamily="34" charset="0"/>
              </a:rPr>
              <a:t> rock y folk rock, y tiene una fuerte correlación con el rock clásico orientado a álbumes de los años 60, 70 y 80. Se hace hincapié en la producción limpia, las armonías y las composiciones melódicas. </a:t>
            </a:r>
          </a:p>
          <a:p>
            <a:r>
              <a:rPr lang="es-ES" sz="1200" i="0" dirty="0">
                <a:solidFill>
                  <a:srgbClr val="191414"/>
                </a:solidFill>
                <a:effectLst/>
                <a:latin typeface="Arial" panose="020B0604020202020204" pitchFamily="34" charset="0"/>
                <a:cs typeface="Arial" panose="020B0604020202020204" pitchFamily="34" charset="0"/>
              </a:rPr>
              <a:t>Dos números 1 de este género serían:</a:t>
            </a:r>
            <a:endParaRPr lang="en-US" sz="1200" i="0" dirty="0">
              <a:solidFill>
                <a:srgbClr val="000000"/>
              </a:solidFill>
              <a:effectLst/>
              <a:latin typeface="Arial" panose="020B0604020202020204" pitchFamily="34" charset="0"/>
              <a:cs typeface="Arial" panose="020B0604020202020204" pitchFamily="34" charset="0"/>
            </a:endParaRP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Ringo Starr con A Dose Of Rock 'N' Roll</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America</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con A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Horse</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With</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No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Name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14</a:t>
            </a:fld>
            <a:endParaRPr lang="es-ES" dirty="0"/>
          </a:p>
        </p:txBody>
      </p:sp>
      <p:sp>
        <p:nvSpPr>
          <p:cNvPr id="2" name="CuadroTexto 1">
            <a:hlinkClick r:id="rId7" action="ppaction://hlinksldjump"/>
            <a:extLst>
              <a:ext uri="{FF2B5EF4-FFF2-40B4-BE49-F238E27FC236}">
                <a16:creationId xmlns:a16="http://schemas.microsoft.com/office/drawing/2014/main" id="{5F929E10-BAF9-DD45-564F-BD401B791660}"/>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169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1978 </a:t>
            </a:r>
            <a:r>
              <a:rPr lang="es-ES" sz="1800" dirty="0" err="1"/>
              <a:t>December</a:t>
            </a:r>
            <a:r>
              <a:rPr lang="es-ES" sz="1800" dirty="0"/>
              <a:t> 1982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000000"/>
                </a:solidFill>
                <a:effectLst/>
                <a:latin typeface="Arial" panose="020B0604020202020204" pitchFamily="34" charset="0"/>
                <a:cs typeface="Arial" panose="020B0604020202020204" pitchFamily="34" charset="0"/>
                <a:hlinkClick r:id="rId3"/>
              </a:rPr>
              <a:t>Soft</a:t>
            </a:r>
            <a:r>
              <a:rPr lang="es-ES" sz="1200" b="0" i="0" dirty="0">
                <a:solidFill>
                  <a:srgbClr val="000000"/>
                </a:solidFill>
                <a:effectLst/>
                <a:latin typeface="Arial" panose="020B0604020202020204" pitchFamily="34" charset="0"/>
                <a:cs typeface="Arial" panose="020B0604020202020204" pitchFamily="34" charset="0"/>
                <a:hlinkClick r:id="rId3"/>
              </a:rPr>
              <a:t> Rock </a:t>
            </a:r>
            <a:r>
              <a:rPr lang="en-US" sz="1200" b="0" i="0" dirty="0">
                <a:solidFill>
                  <a:srgbClr val="000000"/>
                </a:solidFill>
                <a:effectLst/>
                <a:latin typeface="Arial" panose="020B0604020202020204" pitchFamily="34" charset="0"/>
                <a:cs typeface="Arial" panose="020B0604020202020204" pitchFamily="34" charset="0"/>
              </a:rPr>
              <a:t>es </a:t>
            </a:r>
            <a:r>
              <a:rPr lang="en-US" sz="1200" b="0" i="0" dirty="0" err="1">
                <a:solidFill>
                  <a:srgbClr val="000000"/>
                </a:solidFill>
                <a:effectLst/>
                <a:latin typeface="Arial" panose="020B0604020202020204" pitchFamily="34" charset="0"/>
                <a:cs typeface="Arial" panose="020B0604020202020204" pitchFamily="34" charset="0"/>
              </a:rPr>
              <a:t>el</a:t>
            </a:r>
            <a:r>
              <a:rPr lang="en-US" sz="1200" b="0" i="0" dirty="0">
                <a:solidFill>
                  <a:srgbClr val="000000"/>
                </a:solidFill>
                <a:effectLst/>
                <a:latin typeface="Arial" panose="020B0604020202020204" pitchFamily="34" charset="0"/>
                <a:cs typeface="Arial" panose="020B0604020202020204" pitchFamily="34" charset="0"/>
              </a:rPr>
              <a:t> que </a:t>
            </a:r>
            <a:r>
              <a:rPr lang="en-US" sz="1200" b="0" i="0" dirty="0" err="1">
                <a:solidFill>
                  <a:srgbClr val="000000"/>
                </a:solidFill>
                <a:effectLst/>
                <a:latin typeface="Arial" panose="020B0604020202020204" pitchFamily="34" charset="0"/>
                <a:cs typeface="Arial" panose="020B0604020202020204" pitchFamily="34" charset="0"/>
              </a:rPr>
              <a:t>más</a:t>
            </a:r>
            <a:r>
              <a:rPr lang="en-US" sz="1200" b="0" i="0" dirty="0">
                <a:solidFill>
                  <a:srgbClr val="000000"/>
                </a:solidFill>
                <a:effectLst/>
                <a:latin typeface="Arial" panose="020B0604020202020204" pitchFamily="34" charset="0"/>
                <a:cs typeface="Arial" panose="020B0604020202020204" pitchFamily="34" charset="0"/>
              </a:rPr>
              <a:t> entradas </a:t>
            </a:r>
            <a:r>
              <a:rPr lang="en-US" sz="1200" b="0" i="0" dirty="0" err="1">
                <a:solidFill>
                  <a:srgbClr val="000000"/>
                </a:solidFill>
                <a:effectLst/>
                <a:latin typeface="Arial" panose="020B0604020202020204" pitchFamily="34" charset="0"/>
                <a:cs typeface="Arial" panose="020B0604020202020204" pitchFamily="34" charset="0"/>
              </a:rPr>
              <a:t>tiene</a:t>
            </a:r>
            <a:r>
              <a:rPr lang="en-US" sz="1200" b="0" i="0" dirty="0">
                <a:solidFill>
                  <a:srgbClr val="000000"/>
                </a:solidFill>
                <a:effectLst/>
                <a:latin typeface="Arial" panose="020B0604020202020204" pitchFamily="34" charset="0"/>
                <a:cs typeface="Arial" panose="020B0604020202020204" pitchFamily="34" charset="0"/>
              </a:rPr>
              <a:t> con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Bee Gees con (The Lights Went Out In) Massachusetts</a:t>
            </a:r>
            <a:endParaRPr lang="es-ES" sz="1200" kern="100" dirty="0">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Olivia Newton-John con A Little More Love</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15</a:t>
            </a:fld>
            <a:endParaRPr lang="es-ES" dirty="0"/>
          </a:p>
        </p:txBody>
      </p:sp>
      <p:pic>
        <p:nvPicPr>
          <p:cNvPr id="2" name="Imagen 1">
            <a:extLst>
              <a:ext uri="{FF2B5EF4-FFF2-40B4-BE49-F238E27FC236}">
                <a16:creationId xmlns:a16="http://schemas.microsoft.com/office/drawing/2014/main" id="{04D07189-ECAC-C4EF-E28F-CC63AD1B9538}"/>
              </a:ext>
            </a:extLst>
          </p:cNvPr>
          <p:cNvPicPr>
            <a:picLocks/>
          </p:cNvPicPr>
          <p:nvPr/>
        </p:nvPicPr>
        <p:blipFill>
          <a:blip r:embed="rId6"/>
          <a:stretch>
            <a:fillRect/>
          </a:stretch>
        </p:blipFill>
        <p:spPr>
          <a:xfrm>
            <a:off x="104400" y="2210400"/>
            <a:ext cx="4521600" cy="3711600"/>
          </a:xfrm>
          <a:prstGeom prst="rect">
            <a:avLst/>
          </a:prstGeom>
        </p:spPr>
      </p:pic>
      <p:pic>
        <p:nvPicPr>
          <p:cNvPr id="7" name="Imagen 6">
            <a:extLst>
              <a:ext uri="{FF2B5EF4-FFF2-40B4-BE49-F238E27FC236}">
                <a16:creationId xmlns:a16="http://schemas.microsoft.com/office/drawing/2014/main" id="{7FACFB86-8F48-14FC-7493-1C8AF05E9038}"/>
              </a:ext>
            </a:extLst>
          </p:cNvPr>
          <p:cNvPicPr>
            <a:picLocks noChangeAspect="1"/>
          </p:cNvPicPr>
          <p:nvPr/>
        </p:nvPicPr>
        <p:blipFill>
          <a:blip r:embed="rId7"/>
          <a:stretch>
            <a:fillRect/>
          </a:stretch>
        </p:blipFill>
        <p:spPr>
          <a:xfrm>
            <a:off x="26784" y="2207900"/>
            <a:ext cx="4679154" cy="3711599"/>
          </a:xfrm>
          <a:prstGeom prst="rect">
            <a:avLst/>
          </a:prstGeom>
        </p:spPr>
      </p:pic>
      <p:sp>
        <p:nvSpPr>
          <p:cNvPr id="5" name="CuadroTexto 4">
            <a:hlinkClick r:id="rId8" action="ppaction://hlinksldjump"/>
            <a:extLst>
              <a:ext uri="{FF2B5EF4-FFF2-40B4-BE49-F238E27FC236}">
                <a16:creationId xmlns:a16="http://schemas.microsoft.com/office/drawing/2014/main" id="{9E58BB21-899E-AE2C-EE05-8B5AE420C7E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245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1983 </a:t>
            </a:r>
            <a:r>
              <a:rPr lang="es-ES" sz="1800" dirty="0" err="1"/>
              <a:t>December</a:t>
            </a:r>
            <a:r>
              <a:rPr lang="es-ES" sz="1800" dirty="0"/>
              <a:t> 1987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000000"/>
                </a:solidFill>
                <a:effectLst/>
                <a:latin typeface="Arial" panose="020B0604020202020204" pitchFamily="34" charset="0"/>
                <a:cs typeface="Arial" panose="020B0604020202020204" pitchFamily="34" charset="0"/>
              </a:rPr>
              <a:t>Soft</a:t>
            </a:r>
            <a:r>
              <a:rPr lang="es-ES" sz="1200" b="0" i="0" dirty="0">
                <a:solidFill>
                  <a:srgbClr val="000000"/>
                </a:solidFill>
                <a:effectLst/>
                <a:latin typeface="Arial" panose="020B0604020202020204" pitchFamily="34" charset="0"/>
                <a:cs typeface="Arial" panose="020B0604020202020204" pitchFamily="34" charset="0"/>
              </a:rPr>
              <a:t> Rock sigue dominando con </a:t>
            </a:r>
            <a:r>
              <a:rPr lang="es-ES" sz="1200" b="0" i="0" dirty="0" err="1">
                <a:solidFill>
                  <a:srgbClr val="000000"/>
                </a:solidFill>
                <a:effectLst/>
                <a:latin typeface="Arial" panose="020B0604020202020204" pitchFamily="34" charset="0"/>
                <a:cs typeface="Arial" panose="020B0604020202020204" pitchFamily="34" charset="0"/>
              </a:rPr>
              <a:t>Mellow</a:t>
            </a:r>
            <a:r>
              <a:rPr lang="es-ES" sz="1200" b="0" i="0" dirty="0">
                <a:solidFill>
                  <a:srgbClr val="000000"/>
                </a:solidFill>
                <a:effectLst/>
                <a:latin typeface="Arial" panose="020B0604020202020204" pitchFamily="34" charset="0"/>
                <a:cs typeface="Arial" panose="020B0604020202020204" pitchFamily="34" charset="0"/>
              </a:rPr>
              <a:t> Gold en segundo lugar. </a:t>
            </a:r>
          </a:p>
          <a:p>
            <a:pPr algn="l"/>
            <a:r>
              <a:rPr lang="es-ES" sz="1200" b="0" i="0" dirty="0">
                <a:solidFill>
                  <a:srgbClr val="000000"/>
                </a:solidFill>
                <a:effectLst/>
                <a:latin typeface="Arial" panose="020B0604020202020204" pitchFamily="34" charset="0"/>
                <a:cs typeface="Arial" panose="020B0604020202020204" pitchFamily="34" charset="0"/>
              </a:rPr>
              <a:t>En tercer lugar irrumpe </a:t>
            </a:r>
            <a:r>
              <a:rPr lang="es-ES" sz="1200" b="0" i="0" dirty="0">
                <a:solidFill>
                  <a:srgbClr val="000000"/>
                </a:solidFill>
                <a:effectLst/>
                <a:latin typeface="Arial" panose="020B0604020202020204" pitchFamily="34" charset="0"/>
                <a:cs typeface="Arial" panose="020B0604020202020204" pitchFamily="34" charset="0"/>
                <a:hlinkClick r:id="rId3"/>
              </a:rPr>
              <a:t>New Wave Pop </a:t>
            </a:r>
            <a:r>
              <a:rPr lang="en-US" sz="1200" b="0" i="0" dirty="0">
                <a:solidFill>
                  <a:srgbClr val="000000"/>
                </a:solidFill>
                <a:effectLst/>
                <a:latin typeface="Arial" panose="020B0604020202020204" pitchFamily="34" charset="0"/>
                <a:cs typeface="Arial" panose="020B0604020202020204" pitchFamily="34" charset="0"/>
              </a:rPr>
              <a:t>con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The Human League con (Keep Feeling) Fascination</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16</a:t>
            </a:fld>
            <a:endParaRPr lang="es-ES" dirty="0"/>
          </a:p>
        </p:txBody>
      </p:sp>
      <p:pic>
        <p:nvPicPr>
          <p:cNvPr id="7" name="Imagen 6">
            <a:extLst>
              <a:ext uri="{FF2B5EF4-FFF2-40B4-BE49-F238E27FC236}">
                <a16:creationId xmlns:a16="http://schemas.microsoft.com/office/drawing/2014/main" id="{8977B111-3E5D-BB6D-9302-F262B44FBE9C}"/>
              </a:ext>
            </a:extLst>
          </p:cNvPr>
          <p:cNvPicPr>
            <a:picLocks noChangeAspect="1"/>
          </p:cNvPicPr>
          <p:nvPr/>
        </p:nvPicPr>
        <p:blipFill>
          <a:blip r:embed="rId6"/>
          <a:stretch>
            <a:fillRect/>
          </a:stretch>
        </p:blipFill>
        <p:spPr>
          <a:xfrm>
            <a:off x="128151" y="2116284"/>
            <a:ext cx="4479475" cy="3895432"/>
          </a:xfrm>
          <a:prstGeom prst="rect">
            <a:avLst/>
          </a:prstGeom>
        </p:spPr>
      </p:pic>
      <p:sp>
        <p:nvSpPr>
          <p:cNvPr id="2" name="CuadroTexto 1">
            <a:hlinkClick r:id="rId7" action="ppaction://hlinksldjump"/>
            <a:extLst>
              <a:ext uri="{FF2B5EF4-FFF2-40B4-BE49-F238E27FC236}">
                <a16:creationId xmlns:a16="http://schemas.microsoft.com/office/drawing/2014/main" id="{1FB9FD29-498B-6A5B-52DD-03CCD8E6BC51}"/>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86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1988 </a:t>
            </a:r>
            <a:r>
              <a:rPr lang="es-ES" sz="1800" dirty="0" err="1"/>
              <a:t>December</a:t>
            </a:r>
            <a:r>
              <a:rPr lang="es-ES" sz="1800" dirty="0"/>
              <a:t> 1992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En este periodo los géneros están muy igualados, Rock tiene el primer lugar </a:t>
            </a:r>
            <a:r>
              <a:rPr lang="en-US" sz="1200" b="0" i="0" dirty="0">
                <a:solidFill>
                  <a:srgbClr val="000000"/>
                </a:solidFill>
                <a:effectLst/>
                <a:latin typeface="Arial" panose="020B0604020202020204" pitchFamily="34" charset="0"/>
                <a:cs typeface="Arial" panose="020B0604020202020204" pitchFamily="34" charset="0"/>
              </a:rPr>
              <a:t>con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Bryan Adams con (Everything I Do) I Do It For You</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Bon Jovi con (You Want To) Make A Memory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17</a:t>
            </a:fld>
            <a:endParaRPr lang="es-ES" dirty="0"/>
          </a:p>
        </p:txBody>
      </p:sp>
      <p:pic>
        <p:nvPicPr>
          <p:cNvPr id="7" name="Imagen 6">
            <a:extLst>
              <a:ext uri="{FF2B5EF4-FFF2-40B4-BE49-F238E27FC236}">
                <a16:creationId xmlns:a16="http://schemas.microsoft.com/office/drawing/2014/main" id="{72AFF500-EAAE-FAA5-44DA-5F87ACF7ABA7}"/>
              </a:ext>
            </a:extLst>
          </p:cNvPr>
          <p:cNvPicPr>
            <a:picLocks noChangeAspect="1"/>
          </p:cNvPicPr>
          <p:nvPr/>
        </p:nvPicPr>
        <p:blipFill>
          <a:blip r:embed="rId5"/>
          <a:stretch>
            <a:fillRect/>
          </a:stretch>
        </p:blipFill>
        <p:spPr>
          <a:xfrm>
            <a:off x="190004" y="2368550"/>
            <a:ext cx="4489149" cy="3711599"/>
          </a:xfrm>
          <a:prstGeom prst="rect">
            <a:avLst/>
          </a:prstGeom>
        </p:spPr>
      </p:pic>
      <p:sp>
        <p:nvSpPr>
          <p:cNvPr id="2" name="CuadroTexto 1">
            <a:hlinkClick r:id="rId6" action="ppaction://hlinksldjump"/>
            <a:extLst>
              <a:ext uri="{FF2B5EF4-FFF2-40B4-BE49-F238E27FC236}">
                <a16:creationId xmlns:a16="http://schemas.microsoft.com/office/drawing/2014/main" id="{63E6BE4A-0B99-0B48-C040-EBA1B7716F4C}"/>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11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1993 </a:t>
            </a:r>
            <a:r>
              <a:rPr lang="es-ES" sz="1800" dirty="0" err="1"/>
              <a:t>December</a:t>
            </a:r>
            <a:r>
              <a:rPr lang="es-ES" sz="1800" dirty="0"/>
              <a:t> 1997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Hip Hop y otros géneros desbancan al Rock del número uno. Hip Hop </a:t>
            </a:r>
            <a:r>
              <a:rPr lang="en-US" sz="1200" b="0" i="0" dirty="0" err="1">
                <a:solidFill>
                  <a:srgbClr val="000000"/>
                </a:solidFill>
                <a:effectLst/>
                <a:latin typeface="Arial" panose="020B0604020202020204" pitchFamily="34" charset="0"/>
                <a:cs typeface="Arial" panose="020B0604020202020204" pitchFamily="34" charset="0"/>
              </a:rPr>
              <a:t>tiene</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Coolio Featuring L.V.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3"/>
              </a:rPr>
              <a:t>Gangsta's</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 Paradise (From "Dangerous Minds")</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TLC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4"/>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 2 Proud 2 Beg</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18</a:t>
            </a:fld>
            <a:endParaRPr lang="es-ES" dirty="0"/>
          </a:p>
        </p:txBody>
      </p:sp>
      <p:pic>
        <p:nvPicPr>
          <p:cNvPr id="2" name="Imagen 1">
            <a:extLst>
              <a:ext uri="{FF2B5EF4-FFF2-40B4-BE49-F238E27FC236}">
                <a16:creationId xmlns:a16="http://schemas.microsoft.com/office/drawing/2014/main" id="{51B07C59-6B81-00F7-B0F9-F0FF08644390}"/>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81B0AAA4-A273-1CFF-43A9-C08FF82425C7}"/>
              </a:ext>
            </a:extLst>
          </p:cNvPr>
          <p:cNvPicPr>
            <a:picLocks noChangeAspect="1"/>
          </p:cNvPicPr>
          <p:nvPr/>
        </p:nvPicPr>
        <p:blipFill>
          <a:blip r:embed="rId6"/>
          <a:stretch>
            <a:fillRect/>
          </a:stretch>
        </p:blipFill>
        <p:spPr>
          <a:xfrm>
            <a:off x="0" y="2218962"/>
            <a:ext cx="4626000" cy="3603867"/>
          </a:xfrm>
          <a:prstGeom prst="rect">
            <a:avLst/>
          </a:prstGeom>
        </p:spPr>
      </p:pic>
      <p:sp>
        <p:nvSpPr>
          <p:cNvPr id="7" name="CuadroTexto 6">
            <a:hlinkClick r:id="rId7" action="ppaction://hlinksldjump"/>
            <a:extLst>
              <a:ext uri="{FF2B5EF4-FFF2-40B4-BE49-F238E27FC236}">
                <a16:creationId xmlns:a16="http://schemas.microsoft.com/office/drawing/2014/main" id="{5E6C5A1A-8104-8EDF-4EB5-E23CC11AB59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67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1998 </a:t>
            </a:r>
            <a:r>
              <a:rPr lang="es-ES" sz="1800" dirty="0" err="1"/>
              <a:t>December</a:t>
            </a:r>
            <a:r>
              <a:rPr lang="es-ES" sz="1800" dirty="0"/>
              <a:t> 2002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s-ES" sz="1200" dirty="0">
                <a:solidFill>
                  <a:srgbClr val="3C4043"/>
                </a:solidFill>
                <a:latin typeface="Arial" panose="020B0604020202020204" pitchFamily="34" charset="0"/>
                <a:cs typeface="Arial" panose="020B0604020202020204" pitchFamily="34" charset="0"/>
              </a:rPr>
              <a:t>Los éxitos en este periodo están distribuidos de forma similar. </a:t>
            </a:r>
          </a:p>
          <a:p>
            <a:pPr algn="l"/>
            <a:r>
              <a:rPr lang="es-ES" sz="1200" b="0" i="0" dirty="0">
                <a:solidFill>
                  <a:srgbClr val="3C4043"/>
                </a:solidFill>
                <a:effectLst/>
                <a:latin typeface="Arial" panose="020B0604020202020204" pitchFamily="34" charset="0"/>
                <a:cs typeface="Arial" panose="020B0604020202020204" pitchFamily="34" charset="0"/>
                <a:hlinkClick r:id="rId3"/>
              </a:rPr>
              <a:t>Dance Pop </a:t>
            </a:r>
            <a:r>
              <a:rPr lang="es-ES" sz="1200" b="0" i="0" dirty="0">
                <a:solidFill>
                  <a:srgbClr val="3C4043"/>
                </a:solidFill>
                <a:effectLst/>
                <a:latin typeface="Arial" panose="020B0604020202020204" pitchFamily="34" charset="0"/>
                <a:cs typeface="Arial" panose="020B0604020202020204" pitchFamily="34" charset="0"/>
              </a:rPr>
              <a:t>pasa a ser el más exitoso con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Britney Spears con ...Baby One More Time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Céline Dion con (If There Was) Any Other Way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19</a:t>
            </a:fld>
            <a:endParaRPr lang="es-ES" dirty="0"/>
          </a:p>
        </p:txBody>
      </p:sp>
      <p:pic>
        <p:nvPicPr>
          <p:cNvPr id="2" name="Imagen 1">
            <a:extLst>
              <a:ext uri="{FF2B5EF4-FFF2-40B4-BE49-F238E27FC236}">
                <a16:creationId xmlns:a16="http://schemas.microsoft.com/office/drawing/2014/main" id="{58E29175-8C4A-4F9F-0060-2378F8A92BED}"/>
              </a:ext>
            </a:extLst>
          </p:cNvPr>
          <p:cNvPicPr>
            <a:picLocks/>
          </p:cNvPicPr>
          <p:nvPr/>
        </p:nvPicPr>
        <p:blipFill>
          <a:blip r:embed="rId6"/>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CAC52CBD-E96B-B2D8-B271-959679BE6AF8}"/>
              </a:ext>
            </a:extLst>
          </p:cNvPr>
          <p:cNvPicPr>
            <a:picLocks noChangeAspect="1"/>
          </p:cNvPicPr>
          <p:nvPr/>
        </p:nvPicPr>
        <p:blipFill>
          <a:blip r:embed="rId7"/>
          <a:stretch>
            <a:fillRect/>
          </a:stretch>
        </p:blipFill>
        <p:spPr>
          <a:xfrm>
            <a:off x="-27171" y="2210400"/>
            <a:ext cx="4653171" cy="3711600"/>
          </a:xfrm>
          <a:prstGeom prst="rect">
            <a:avLst/>
          </a:prstGeom>
        </p:spPr>
      </p:pic>
      <p:sp>
        <p:nvSpPr>
          <p:cNvPr id="7" name="CuadroTexto 6">
            <a:hlinkClick r:id="rId8" action="ppaction://hlinksldjump"/>
            <a:extLst>
              <a:ext uri="{FF2B5EF4-FFF2-40B4-BE49-F238E27FC236}">
                <a16:creationId xmlns:a16="http://schemas.microsoft.com/office/drawing/2014/main" id="{76617C50-098E-90B2-06B4-FBAF1250E37A}"/>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61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CC368-94C3-4438-BABC-31C920479974}"/>
              </a:ext>
            </a:extLst>
          </p:cNvPr>
          <p:cNvSpPr>
            <a:spLocks noGrp="1"/>
          </p:cNvSpPr>
          <p:nvPr>
            <p:ph type="title"/>
          </p:nvPr>
        </p:nvSpPr>
        <p:spPr>
          <a:xfrm>
            <a:off x="518616" y="586633"/>
            <a:ext cx="3125336" cy="3611584"/>
          </a:xfrm>
        </p:spPr>
        <p:txBody>
          <a:bodyPr rtlCol="0"/>
          <a:lstStyle/>
          <a:p>
            <a:pPr rtl="0"/>
            <a:r>
              <a:rPr lang="es-ES"/>
              <a:t>Agenda</a:t>
            </a:r>
          </a:p>
        </p:txBody>
      </p:sp>
      <p:sp>
        <p:nvSpPr>
          <p:cNvPr id="3" name="Marcador de contenido 2">
            <a:extLst>
              <a:ext uri="{FF2B5EF4-FFF2-40B4-BE49-F238E27FC236}">
                <a16:creationId xmlns:a16="http://schemas.microsoft.com/office/drawing/2014/main" id="{E9E23649-3D75-4D6D-8156-51D7E6B17713}"/>
              </a:ext>
            </a:extLst>
          </p:cNvPr>
          <p:cNvSpPr>
            <a:spLocks noGrp="1"/>
          </p:cNvSpPr>
          <p:nvPr>
            <p:ph sz="quarter" idx="16"/>
          </p:nvPr>
        </p:nvSpPr>
        <p:spPr>
          <a:xfrm>
            <a:off x="4778375" y="863600"/>
            <a:ext cx="3441700" cy="5130800"/>
          </a:xfrm>
        </p:spPr>
        <p:txBody>
          <a:bodyPr rtlCol="0"/>
          <a:lstStyle/>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Billboard</a:t>
            </a:r>
            <a:r>
              <a:rPr lang="es-ES" dirty="0">
                <a:latin typeface="Arial" panose="020B0604020202020204" pitchFamily="34" charset="0"/>
                <a:cs typeface="Arial" panose="020B0604020202020204" pitchFamily="34" charset="0"/>
              </a:rPr>
              <a:t> Hot 100</a:t>
            </a:r>
          </a:p>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Spotify</a:t>
            </a:r>
          </a:p>
          <a:p>
            <a:pPr rtl="0"/>
            <a:r>
              <a:rPr lang="es-ES" dirty="0" err="1">
                <a:latin typeface="Arial" panose="020B0604020202020204" pitchFamily="34" charset="0"/>
                <a:cs typeface="Arial" panose="020B0604020202020204" pitchFamily="34" charset="0"/>
              </a:rPr>
              <a:t>Dataset</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Metholodogy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Songs</a:t>
            </a:r>
            <a:r>
              <a:rPr lang="es-ES" dirty="0">
                <a:latin typeface="Arial" panose="020B0604020202020204" pitchFamily="34" charset="0"/>
                <a:cs typeface="Arial" panose="020B0604020202020204" pitchFamily="34" charset="0"/>
              </a:rPr>
              <a:t> and musical </a:t>
            </a:r>
            <a:r>
              <a:rPr lang="es-ES" dirty="0" err="1">
                <a:latin typeface="Arial" panose="020B0604020202020204" pitchFamily="34" charset="0"/>
                <a:cs typeface="Arial" panose="020B0604020202020204" pitchFamily="34" charset="0"/>
              </a:rPr>
              <a:t>genres</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Genres</a:t>
            </a:r>
            <a:r>
              <a:rPr lang="es-ES" dirty="0">
                <a:latin typeface="Arial" panose="020B0604020202020204" pitchFamily="34" charset="0"/>
                <a:cs typeface="Arial" panose="020B0604020202020204" pitchFamily="34" charset="0"/>
              </a:rPr>
              <a:t> and </a:t>
            </a:r>
            <a:r>
              <a:rPr lang="es-ES" dirty="0" err="1">
                <a:latin typeface="Arial" panose="020B0604020202020204" pitchFamily="34" charset="0"/>
                <a:cs typeface="Arial" panose="020B0604020202020204" pitchFamily="34" charset="0"/>
              </a:rPr>
              <a:t>danceability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Curiosities</a:t>
            </a:r>
            <a:endParaRPr lang="es-ES" dirty="0">
              <a:latin typeface="Arial" panose="020B0604020202020204" pitchFamily="34" charset="0"/>
              <a:cs typeface="Arial" panose="020B0604020202020204" pitchFamily="34" charset="0"/>
            </a:endParaRPr>
          </a:p>
          <a:p>
            <a:pPr rtl="0"/>
            <a:endParaRPr lang="es-ES" dirty="0">
              <a:latin typeface="Arial" panose="020B0604020202020204" pitchFamily="34" charset="0"/>
              <a:cs typeface="Arial" panose="020B0604020202020204" pitchFamily="34" charset="0"/>
            </a:endParaRPr>
          </a:p>
          <a:p>
            <a:pPr rtl="0"/>
            <a:endParaRPr lang="es-ES" dirty="0"/>
          </a:p>
        </p:txBody>
      </p:sp>
      <p:sp>
        <p:nvSpPr>
          <p:cNvPr id="13" name="Marcador de fecha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rtlCol="0"/>
          <a:lstStyle/>
          <a:p>
            <a:pPr rtl="0"/>
            <a:r>
              <a:rPr lang="es-ES" dirty="0" err="1"/>
              <a:t>Tuesday</a:t>
            </a:r>
            <a:r>
              <a:rPr lang="es-ES" dirty="0"/>
              <a:t>, </a:t>
            </a:r>
            <a:r>
              <a:rPr lang="es-ES" dirty="0" err="1"/>
              <a:t>January</a:t>
            </a:r>
            <a:r>
              <a:rPr lang="es-ES" dirty="0"/>
              <a:t> 9th 2024</a:t>
            </a:r>
          </a:p>
        </p:txBody>
      </p:sp>
      <p:sp>
        <p:nvSpPr>
          <p:cNvPr id="14" name="Marcador de número de diapositiva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rtlCol="0"/>
          <a:lstStyle/>
          <a:p>
            <a:pPr rtl="0"/>
            <a:fld id="{39A857F5-96C8-461D-A78C-38E92FE1C522}" type="slidenum">
              <a:rPr lang="es-ES" smtClean="0"/>
              <a:pPr/>
              <a:t>2</a:t>
            </a:fld>
            <a:endParaRPr lang="es-ES" dirty="0"/>
          </a:p>
        </p:txBody>
      </p:sp>
      <p:pic>
        <p:nvPicPr>
          <p:cNvPr id="2052" name="Picture 4">
            <a:extLst>
              <a:ext uri="{FF2B5EF4-FFF2-40B4-BE49-F238E27FC236}">
                <a16:creationId xmlns:a16="http://schemas.microsoft.com/office/drawing/2014/main" id="{175F0C0E-614C-A35E-F48B-5ECD33152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83417"/>
            <a:ext cx="2579169" cy="1277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Spotify logo">
            <a:extLst>
              <a:ext uri="{FF2B5EF4-FFF2-40B4-BE49-F238E27FC236}">
                <a16:creationId xmlns:a16="http://schemas.microsoft.com/office/drawing/2014/main" id="{CCC5523A-FDE9-355C-BF03-8339E9F2E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97" y="1920140"/>
            <a:ext cx="4029006"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D921EA0-E82A-1F97-768D-110AB971B908}"/>
              </a:ext>
            </a:extLst>
          </p:cNvPr>
          <p:cNvPicPr>
            <a:picLocks noChangeAspect="1"/>
          </p:cNvPicPr>
          <p:nvPr/>
        </p:nvPicPr>
        <p:blipFill>
          <a:blip r:embed="rId4"/>
          <a:stretch>
            <a:fillRect/>
          </a:stretch>
        </p:blipFill>
        <p:spPr>
          <a:xfrm>
            <a:off x="4778375" y="5053130"/>
            <a:ext cx="4643223" cy="663249"/>
          </a:xfrm>
          <a:prstGeom prst="rect">
            <a:avLst/>
          </a:prstGeom>
        </p:spPr>
      </p:pic>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January</a:t>
            </a:r>
            <a:r>
              <a:rPr lang="es-ES" sz="2000" dirty="0"/>
              <a:t> 2003 </a:t>
            </a:r>
            <a:r>
              <a:rPr lang="es-ES" sz="2000" dirty="0" err="1"/>
              <a:t>December</a:t>
            </a:r>
            <a:r>
              <a:rPr lang="es-ES" sz="2000" dirty="0"/>
              <a:t> 2007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Dance Pop sigue siendo el género más escuchado. </a:t>
            </a:r>
          </a:p>
          <a:p>
            <a:pPr algn="l"/>
            <a:r>
              <a:rPr lang="es-ES" sz="1200" dirty="0">
                <a:solidFill>
                  <a:srgbClr val="000000"/>
                </a:solidFill>
                <a:latin typeface="Arial" panose="020B0604020202020204" pitchFamily="34" charset="0"/>
                <a:cs typeface="Arial" panose="020B0604020202020204" pitchFamily="34" charset="0"/>
              </a:rPr>
              <a:t>El género Pop, en tercer lugar, tuvo</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Nelly Furtado con All Good Things (Come To An End)</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Mariah Carey con All I Want For Christmas Is You</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Ya </a:t>
            </a:r>
            <a:r>
              <a:rPr lang="en-US" sz="1200" dirty="0" err="1">
                <a:solidFill>
                  <a:srgbClr val="000000"/>
                </a:solidFill>
                <a:latin typeface="Arial" panose="020B0604020202020204" pitchFamily="34" charset="0"/>
                <a:cs typeface="Arial" panose="020B0604020202020204" pitchFamily="34" charset="0"/>
              </a:rPr>
              <a:t>aparece</a:t>
            </a:r>
            <a:r>
              <a:rPr lang="en-US" sz="1200" dirty="0">
                <a:solidFill>
                  <a:srgbClr val="000000"/>
                </a:solidFill>
                <a:latin typeface="Arial" panose="020B0604020202020204" pitchFamily="34" charset="0"/>
                <a:cs typeface="Arial" panose="020B0604020202020204" pitchFamily="34" charset="0"/>
              </a:rPr>
              <a:t> la canción de </a:t>
            </a:r>
            <a:r>
              <a:rPr lang="en-US" sz="1200" dirty="0" err="1">
                <a:solidFill>
                  <a:srgbClr val="000000"/>
                </a:solidFill>
                <a:latin typeface="Arial" panose="020B0604020202020204" pitchFamily="34" charset="0"/>
                <a:cs typeface="Arial" panose="020B0604020202020204" pitchFamily="34" charset="0"/>
              </a:rPr>
              <a:t>todas</a:t>
            </a:r>
            <a:r>
              <a:rPr lang="en-US" sz="1200" dirty="0">
                <a:solidFill>
                  <a:srgbClr val="000000"/>
                </a:solidFill>
                <a:latin typeface="Arial" panose="020B0604020202020204" pitchFamily="34" charset="0"/>
                <a:cs typeface="Arial" panose="020B0604020202020204" pitchFamily="34" charset="0"/>
              </a:rPr>
              <a:t> las </a:t>
            </a:r>
            <a:r>
              <a:rPr lang="en-US" sz="1200" dirty="0" err="1">
                <a:solidFill>
                  <a:srgbClr val="000000"/>
                </a:solidFill>
                <a:latin typeface="Arial" panose="020B0604020202020204" pitchFamily="34" charset="0"/>
                <a:cs typeface="Arial" panose="020B0604020202020204" pitchFamily="34" charset="0"/>
              </a:rPr>
              <a:t>navidades</a:t>
            </a:r>
            <a:r>
              <a:rPr lang="en-US" sz="1200" dirty="0">
                <a:solidFill>
                  <a:srgbClr val="000000"/>
                </a:solidFill>
                <a:latin typeface="Arial" panose="020B0604020202020204" pitchFamily="34" charset="0"/>
                <a:cs typeface="Arial" panose="020B0604020202020204" pitchFamily="34" charset="0"/>
              </a:rPr>
              <a:t>. </a:t>
            </a: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20</a:t>
            </a:fld>
            <a:endParaRPr lang="es-ES" dirty="0"/>
          </a:p>
        </p:txBody>
      </p:sp>
      <p:pic>
        <p:nvPicPr>
          <p:cNvPr id="2" name="Imagen 1">
            <a:extLst>
              <a:ext uri="{FF2B5EF4-FFF2-40B4-BE49-F238E27FC236}">
                <a16:creationId xmlns:a16="http://schemas.microsoft.com/office/drawing/2014/main" id="{2E4C14F3-0D1B-23F1-BABD-445A80643463}"/>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5DCFA1AF-AAA2-2E73-AC97-39019C72ECE0}"/>
              </a:ext>
            </a:extLst>
          </p:cNvPr>
          <p:cNvPicPr>
            <a:picLocks noChangeAspect="1"/>
          </p:cNvPicPr>
          <p:nvPr/>
        </p:nvPicPr>
        <p:blipFill>
          <a:blip r:embed="rId6"/>
          <a:stretch>
            <a:fillRect/>
          </a:stretch>
        </p:blipFill>
        <p:spPr>
          <a:xfrm>
            <a:off x="33920" y="2026568"/>
            <a:ext cx="4662559" cy="3895432"/>
          </a:xfrm>
          <a:prstGeom prst="rect">
            <a:avLst/>
          </a:prstGeom>
        </p:spPr>
      </p:pic>
      <p:sp>
        <p:nvSpPr>
          <p:cNvPr id="7" name="CuadroTexto 6">
            <a:hlinkClick r:id="rId7" action="ppaction://hlinksldjump"/>
            <a:extLst>
              <a:ext uri="{FF2B5EF4-FFF2-40B4-BE49-F238E27FC236}">
                <a16:creationId xmlns:a16="http://schemas.microsoft.com/office/drawing/2014/main" id="{752C42F6-D890-61D3-BFE2-23D6367C99EB}"/>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90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2008 </a:t>
            </a:r>
            <a:r>
              <a:rPr lang="es-ES" sz="1800" dirty="0" err="1"/>
              <a:t>December</a:t>
            </a:r>
            <a:r>
              <a:rPr lang="es-ES" sz="1800" dirty="0"/>
              <a:t> 2012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000000"/>
                </a:solidFill>
                <a:latin typeface="Arial" panose="020B0604020202020204" pitchFamily="34" charset="0"/>
                <a:cs typeface="Arial" panose="020B0604020202020204" pitchFamily="34" charset="0"/>
              </a:rPr>
              <a:t>El género Pop sigue dominando en este periodo seguido de Dance Pop. </a:t>
            </a:r>
          </a:p>
          <a:p>
            <a:pPr algn="l"/>
            <a:r>
              <a:rPr lang="es-ES" sz="1200" dirty="0">
                <a:solidFill>
                  <a:srgbClr val="000000"/>
                </a:solidFill>
                <a:latin typeface="Arial" panose="020B0604020202020204" pitchFamily="34" charset="0"/>
                <a:cs typeface="Arial" panose="020B0604020202020204" pitchFamily="34" charset="0"/>
              </a:rPr>
              <a:t>El género Pop tuvo en este periodo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Adele con All I Ask</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John Legend con All Of 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21</a:t>
            </a:fld>
            <a:endParaRPr lang="es-ES" dirty="0"/>
          </a:p>
        </p:txBody>
      </p:sp>
      <p:pic>
        <p:nvPicPr>
          <p:cNvPr id="2" name="Imagen 1">
            <a:extLst>
              <a:ext uri="{FF2B5EF4-FFF2-40B4-BE49-F238E27FC236}">
                <a16:creationId xmlns:a16="http://schemas.microsoft.com/office/drawing/2014/main" id="{C9A4977D-10F3-1C9D-07B8-2E3366B557FF}"/>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10A9FEF7-9D8F-09C3-5A37-CB6A10D10FFD}"/>
              </a:ext>
            </a:extLst>
          </p:cNvPr>
          <p:cNvPicPr>
            <a:picLocks noChangeAspect="1"/>
          </p:cNvPicPr>
          <p:nvPr/>
        </p:nvPicPr>
        <p:blipFill>
          <a:blip r:embed="rId6"/>
          <a:stretch>
            <a:fillRect/>
          </a:stretch>
        </p:blipFill>
        <p:spPr>
          <a:xfrm>
            <a:off x="5808" y="2210399"/>
            <a:ext cx="4620192" cy="3711599"/>
          </a:xfrm>
          <a:prstGeom prst="rect">
            <a:avLst/>
          </a:prstGeom>
        </p:spPr>
      </p:pic>
      <p:sp>
        <p:nvSpPr>
          <p:cNvPr id="7" name="CuadroTexto 6">
            <a:hlinkClick r:id="rId7" action="ppaction://hlinksldjump"/>
            <a:extLst>
              <a:ext uri="{FF2B5EF4-FFF2-40B4-BE49-F238E27FC236}">
                <a16:creationId xmlns:a16="http://schemas.microsoft.com/office/drawing/2014/main" id="{613F7792-35EE-9F6E-94A9-681685E79C83}"/>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44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2013 </a:t>
            </a:r>
            <a:r>
              <a:rPr lang="es-ES" sz="1800" dirty="0" err="1"/>
              <a:t>December</a:t>
            </a:r>
            <a:r>
              <a:rPr lang="es-ES" sz="1800" dirty="0"/>
              <a:t> 2017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000000"/>
                </a:solidFill>
                <a:latin typeface="Arial" panose="020B0604020202020204" pitchFamily="34" charset="0"/>
                <a:cs typeface="Arial" panose="020B0604020202020204" pitchFamily="34" charset="0"/>
              </a:rPr>
              <a:t>El género Pop domina en este periodo seguido de Pop Rap y Rap. </a:t>
            </a:r>
          </a:p>
          <a:p>
            <a:pPr algn="l"/>
            <a:r>
              <a:rPr lang="es-ES" sz="1200" dirty="0">
                <a:solidFill>
                  <a:srgbClr val="000000"/>
                </a:solidFill>
                <a:latin typeface="Arial" panose="020B0604020202020204" pitchFamily="34" charset="0"/>
                <a:cs typeface="Arial" panose="020B0604020202020204" pitchFamily="34" charset="0"/>
              </a:rPr>
              <a:t>Pop tuvo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Justin Bieber with song 2 Much</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Taylor Swift with song ...Ready For It?</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22</a:t>
            </a:fld>
            <a:endParaRPr lang="es-ES" dirty="0"/>
          </a:p>
        </p:txBody>
      </p:sp>
      <p:pic>
        <p:nvPicPr>
          <p:cNvPr id="2" name="Imagen 1">
            <a:extLst>
              <a:ext uri="{FF2B5EF4-FFF2-40B4-BE49-F238E27FC236}">
                <a16:creationId xmlns:a16="http://schemas.microsoft.com/office/drawing/2014/main" id="{36BB01F6-A3F0-F83B-C1E2-58EEA9DCA498}"/>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B77F34B3-933E-90E8-04C4-3005B3886A62}"/>
              </a:ext>
            </a:extLst>
          </p:cNvPr>
          <p:cNvPicPr>
            <a:picLocks noChangeAspect="1"/>
          </p:cNvPicPr>
          <p:nvPr/>
        </p:nvPicPr>
        <p:blipFill>
          <a:blip r:embed="rId6"/>
          <a:stretch>
            <a:fillRect/>
          </a:stretch>
        </p:blipFill>
        <p:spPr>
          <a:xfrm>
            <a:off x="46859" y="2210399"/>
            <a:ext cx="4636681" cy="3711599"/>
          </a:xfrm>
          <a:prstGeom prst="rect">
            <a:avLst/>
          </a:prstGeom>
        </p:spPr>
      </p:pic>
      <p:sp>
        <p:nvSpPr>
          <p:cNvPr id="7" name="CuadroTexto 6">
            <a:hlinkClick r:id="rId7" action="ppaction://hlinksldjump"/>
            <a:extLst>
              <a:ext uri="{FF2B5EF4-FFF2-40B4-BE49-F238E27FC236}">
                <a16:creationId xmlns:a16="http://schemas.microsoft.com/office/drawing/2014/main" id="{3B82DE0B-75CC-DD26-CB59-FF3F69C73D94}"/>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650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2018 </a:t>
            </a:r>
            <a:r>
              <a:rPr lang="es-ES" sz="1800" dirty="0" err="1"/>
              <a:t>December</a:t>
            </a:r>
            <a:r>
              <a:rPr lang="es-ES" sz="18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Para finalizar, el género Rap es el primero en este periodo más cercano a la actualidad. Aparece </a:t>
            </a:r>
            <a:r>
              <a:rPr lang="es-ES" sz="1200" b="0" i="0" dirty="0" err="1">
                <a:solidFill>
                  <a:srgbClr val="000000"/>
                </a:solidFill>
                <a:effectLst/>
                <a:latin typeface="Arial" panose="020B0604020202020204" pitchFamily="34" charset="0"/>
                <a:cs typeface="Arial" panose="020B0604020202020204" pitchFamily="34" charset="0"/>
              </a:rPr>
              <a:t>Trap</a:t>
            </a:r>
            <a:r>
              <a:rPr lang="es-ES" sz="1200" b="0" i="0" dirty="0">
                <a:solidFill>
                  <a:srgbClr val="000000"/>
                </a:solidFill>
                <a:effectLst/>
                <a:latin typeface="Arial" panose="020B0604020202020204" pitchFamily="34" charset="0"/>
                <a:cs typeface="Arial" panose="020B0604020202020204" pitchFamily="34" charset="0"/>
              </a:rPr>
              <a:t> por primera vez entre los 5 primeros </a:t>
            </a:r>
            <a:r>
              <a:rPr lang="en-US" sz="1200" b="0" i="0" dirty="0">
                <a:solidFill>
                  <a:srgbClr val="000000"/>
                </a:solidFill>
                <a:effectLst/>
                <a:latin typeface="Arial" panose="020B0604020202020204" pitchFamily="34" charset="0"/>
                <a:cs typeface="Arial" panose="020B0604020202020204" pitchFamily="34" charset="0"/>
              </a:rPr>
              <a:t>con </a:t>
            </a:r>
            <a:r>
              <a:rPr lang="en-US" sz="1200" b="0" i="0" dirty="0" err="1">
                <a:solidFill>
                  <a:srgbClr val="000000"/>
                </a:solidFill>
                <a:effectLst/>
                <a:latin typeface="Arial" panose="020B0604020202020204" pitchFamily="34" charset="0"/>
                <a:cs typeface="Arial" panose="020B0604020202020204" pitchFamily="34" charset="0"/>
              </a:rPr>
              <a:t>este</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número</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Roddy Ricch con Big Stepper</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r>
              <a:rPr lang="en-US" sz="1200" b="0" i="0" dirty="0" err="1">
                <a:solidFill>
                  <a:srgbClr val="000000"/>
                </a:solidFill>
                <a:effectLst/>
                <a:latin typeface="Arial" panose="020B0604020202020204" pitchFamily="34" charset="0"/>
                <a:cs typeface="Arial" panose="020B0604020202020204" pitchFamily="34" charset="0"/>
              </a:rPr>
              <a:t>Anécdota</a:t>
            </a:r>
            <a:r>
              <a:rPr lang="en-US" sz="1200" b="0" i="0" dirty="0">
                <a:solidFill>
                  <a:srgbClr val="000000"/>
                </a:solidFill>
                <a:effectLst/>
                <a:latin typeface="Arial" panose="020B0604020202020204" pitchFamily="34" charset="0"/>
                <a:cs typeface="Arial" panose="020B0604020202020204" pitchFamily="34" charset="0"/>
              </a:rPr>
              <a:t>, Mariah Carey </a:t>
            </a:r>
            <a:r>
              <a:rPr lang="en-US" sz="1200" b="0" i="0" dirty="0" err="1">
                <a:solidFill>
                  <a:srgbClr val="000000"/>
                </a:solidFill>
                <a:effectLst/>
                <a:latin typeface="Arial" panose="020B0604020202020204" pitchFamily="34" charset="0"/>
                <a:cs typeface="Arial" panose="020B0604020202020204" pitchFamily="34" charset="0"/>
              </a:rPr>
              <a:t>sigue</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apareciendo</a:t>
            </a:r>
            <a:r>
              <a:rPr lang="en-US" sz="1200" b="0" i="0" dirty="0">
                <a:solidFill>
                  <a:srgbClr val="000000"/>
                </a:solidFill>
                <a:effectLst/>
                <a:latin typeface="Arial" panose="020B0604020202020204" pitchFamily="34" charset="0"/>
                <a:cs typeface="Arial" panose="020B0604020202020204" pitchFamily="34" charset="0"/>
              </a:rPr>
              <a:t> con </a:t>
            </a:r>
            <a:r>
              <a:rPr lang="en-US" sz="1200" b="0" i="0" dirty="0" err="1">
                <a:solidFill>
                  <a:srgbClr val="000000"/>
                </a:solidFill>
                <a:effectLst/>
                <a:latin typeface="Arial" panose="020B0604020202020204" pitchFamily="34" charset="0"/>
                <a:cs typeface="Arial" panose="020B0604020202020204" pitchFamily="34" charset="0"/>
              </a:rPr>
              <a:t>su</a:t>
            </a:r>
            <a:r>
              <a:rPr lang="en-US" sz="1200" b="0" i="0" dirty="0">
                <a:solidFill>
                  <a:srgbClr val="000000"/>
                </a:solidFill>
                <a:effectLst/>
                <a:latin typeface="Arial" panose="020B0604020202020204" pitchFamily="34" charset="0"/>
                <a:cs typeface="Arial" panose="020B0604020202020204" pitchFamily="34" charset="0"/>
              </a:rPr>
              <a:t> canción de </a:t>
            </a:r>
            <a:r>
              <a:rPr lang="en-US" sz="1200" b="0" i="0" dirty="0" err="1">
                <a:solidFill>
                  <a:srgbClr val="000000"/>
                </a:solidFill>
                <a:effectLst/>
                <a:latin typeface="Arial" panose="020B0604020202020204" pitchFamily="34" charset="0"/>
                <a:cs typeface="Arial" panose="020B0604020202020204" pitchFamily="34" charset="0"/>
              </a:rPr>
              <a:t>todas</a:t>
            </a:r>
            <a:r>
              <a:rPr lang="en-US" sz="1200" b="0" i="0" dirty="0">
                <a:solidFill>
                  <a:srgbClr val="000000"/>
                </a:solidFill>
                <a:effectLst/>
                <a:latin typeface="Arial" panose="020B0604020202020204" pitchFamily="34" charset="0"/>
                <a:cs typeface="Arial" panose="020B0604020202020204" pitchFamily="34" charset="0"/>
              </a:rPr>
              <a:t> las </a:t>
            </a:r>
            <a:r>
              <a:rPr lang="en-US" sz="1200" b="0" i="0" dirty="0" err="1">
                <a:solidFill>
                  <a:srgbClr val="000000"/>
                </a:solidFill>
                <a:effectLst/>
                <a:latin typeface="Arial" panose="020B0604020202020204" pitchFamily="34" charset="0"/>
                <a:cs typeface="Arial" panose="020B0604020202020204" pitchFamily="34" charset="0"/>
              </a:rPr>
              <a:t>navidades</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en</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el</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género</a:t>
            </a:r>
            <a:r>
              <a:rPr lang="en-US" sz="1200" b="0" i="0" dirty="0">
                <a:solidFill>
                  <a:srgbClr val="000000"/>
                </a:solidFill>
                <a:effectLst/>
                <a:latin typeface="Arial" panose="020B0604020202020204" pitchFamily="34" charset="0"/>
                <a:cs typeface="Arial" panose="020B0604020202020204" pitchFamily="34" charset="0"/>
              </a:rPr>
              <a:t> Pop</a:t>
            </a:r>
            <a:r>
              <a:rPr lang="en-US" sz="1200" b="0" i="0" dirty="0">
                <a:solidFill>
                  <a:srgbClr val="000000"/>
                </a:solidFill>
                <a:effectLst/>
                <a:latin typeface="Arial" panose="020B0604020202020204" pitchFamily="34" charset="0"/>
                <a:cs typeface="Arial" panose="020B0604020202020204" pitchFamily="34" charset="0"/>
                <a:sym typeface="Wingdings" panose="05000000000000000000" pitchFamily="2" charset="2"/>
              </a:rPr>
              <a:t> </a:t>
            </a: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23</a:t>
            </a:fld>
            <a:endParaRPr lang="es-ES" dirty="0"/>
          </a:p>
        </p:txBody>
      </p:sp>
      <p:pic>
        <p:nvPicPr>
          <p:cNvPr id="2" name="Imagen 1">
            <a:extLst>
              <a:ext uri="{FF2B5EF4-FFF2-40B4-BE49-F238E27FC236}">
                <a16:creationId xmlns:a16="http://schemas.microsoft.com/office/drawing/2014/main" id="{C3C3ED90-3AB3-1F9A-D4D2-6AAA1445E8CF}"/>
              </a:ext>
            </a:extLst>
          </p:cNvPr>
          <p:cNvPicPr>
            <a:picLocks/>
          </p:cNvPicPr>
          <p:nvPr/>
        </p:nvPicPr>
        <p:blipFill>
          <a:blip r:embed="rId4"/>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4513614D-564F-D455-B5C4-BED5EF295502}"/>
              </a:ext>
            </a:extLst>
          </p:cNvPr>
          <p:cNvPicPr>
            <a:picLocks noChangeAspect="1"/>
          </p:cNvPicPr>
          <p:nvPr/>
        </p:nvPicPr>
        <p:blipFill>
          <a:blip r:embed="rId5"/>
          <a:stretch>
            <a:fillRect/>
          </a:stretch>
        </p:blipFill>
        <p:spPr>
          <a:xfrm>
            <a:off x="5808" y="2210399"/>
            <a:ext cx="4620192" cy="3711599"/>
          </a:xfrm>
          <a:prstGeom prst="rect">
            <a:avLst/>
          </a:prstGeom>
        </p:spPr>
      </p:pic>
      <p:sp>
        <p:nvSpPr>
          <p:cNvPr id="7" name="CuadroTexto 6">
            <a:hlinkClick r:id="rId6" action="ppaction://hlinksldjump"/>
            <a:extLst>
              <a:ext uri="{FF2B5EF4-FFF2-40B4-BE49-F238E27FC236}">
                <a16:creationId xmlns:a16="http://schemas.microsoft.com/office/drawing/2014/main" id="{E25880F4-5751-E9C0-3061-347D40E311A8}"/>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75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musical </a:t>
            </a:r>
            <a:r>
              <a:rPr lang="es-ES" sz="2000" dirty="0" err="1"/>
              <a:t>genres</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cs typeface="Arial" panose="020B0604020202020204" pitchFamily="34" charset="0"/>
              </a:rPr>
              <a:t>After the analysis performed, it is possible to conclude:</a:t>
            </a:r>
          </a:p>
          <a:p>
            <a:pPr algn="l"/>
            <a:endParaRPr lang="en-US" sz="1200" i="0" dirty="0">
              <a:solidFill>
                <a:srgbClr val="202122"/>
              </a:solidFill>
              <a:effectLst/>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1958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1972 </a:t>
            </a:r>
            <a:r>
              <a:rPr lang="es-ES" sz="1200" dirty="0" err="1">
                <a:latin typeface="Arial" panose="020B0604020202020204" pitchFamily="34" charset="0"/>
                <a:cs typeface="Arial" panose="020B0604020202020204" pitchFamily="34" charset="0"/>
              </a:rPr>
              <a:t>Brill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Building</a:t>
            </a:r>
            <a:r>
              <a:rPr lang="es-ES" sz="1200" dirty="0">
                <a:latin typeface="Arial" panose="020B0604020202020204" pitchFamily="34" charset="0"/>
                <a:cs typeface="Arial" panose="020B0604020202020204" pitchFamily="34" charset="0"/>
              </a:rPr>
              <a:t> Pop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of</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recurring</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1973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a:t>
            </a:r>
            <a:r>
              <a:rPr lang="es-ES" sz="1200" dirty="0" err="1">
                <a:latin typeface="Arial" panose="020B0604020202020204" pitchFamily="34" charset="0"/>
                <a:cs typeface="Arial" panose="020B0604020202020204" pitchFamily="34" charset="0"/>
              </a:rPr>
              <a:t>Mellow</a:t>
            </a:r>
            <a:r>
              <a:rPr lang="es-ES" sz="1200" dirty="0">
                <a:latin typeface="Arial" panose="020B0604020202020204" pitchFamily="34" charset="0"/>
                <a:cs typeface="Arial" panose="020B0604020202020204" pitchFamily="34" charset="0"/>
              </a:rPr>
              <a:t> Gold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that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takes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lead</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1983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leads New Wave Pop </a:t>
            </a:r>
            <a:r>
              <a:rPr lang="es-ES" sz="1200" dirty="0" err="1">
                <a:latin typeface="Arial" panose="020B0604020202020204" pitchFamily="34" charset="0"/>
                <a:cs typeface="Arial" panose="020B0604020202020204" pitchFamily="34" charset="0"/>
              </a:rPr>
              <a:t>genre</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1993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2007 </a:t>
            </a:r>
            <a:r>
              <a:rPr lang="es-ES" sz="1200" dirty="0" err="1">
                <a:latin typeface="Arial" panose="020B0604020202020204" pitchFamily="34" charset="0"/>
                <a:cs typeface="Arial" panose="020B0604020202020204" pitchFamily="34" charset="0"/>
              </a:rPr>
              <a:t>there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Number</a:t>
            </a:r>
            <a:r>
              <a:rPr lang="es-ES" sz="1200" dirty="0">
                <a:latin typeface="Arial" panose="020B0604020202020204" pitchFamily="34" charset="0"/>
                <a:cs typeface="Arial" panose="020B0604020202020204" pitchFamily="34" charset="0"/>
              </a:rPr>
              <a:t> 1 </a:t>
            </a:r>
            <a:r>
              <a:rPr lang="es-ES" sz="1200" dirty="0" err="1">
                <a:latin typeface="Arial" panose="020B0604020202020204" pitchFamily="34" charset="0"/>
                <a:cs typeface="Arial" panose="020B0604020202020204" pitchFamily="34" charset="0"/>
              </a:rPr>
              <a:t>with</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really</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danceabie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like</a:t>
            </a:r>
            <a:r>
              <a:rPr lang="es-ES" sz="1200" dirty="0">
                <a:latin typeface="Arial" panose="020B0604020202020204" pitchFamily="34" charset="0"/>
                <a:cs typeface="Arial" panose="020B0604020202020204" pitchFamily="34" charset="0"/>
              </a:rPr>
              <a:t> </a:t>
            </a:r>
          </a:p>
          <a:p>
            <a:pPr lvl="1"/>
            <a:r>
              <a:rPr lang="es-ES" sz="1200" dirty="0">
                <a:latin typeface="Arial" panose="020B0604020202020204" pitchFamily="34" charset="0"/>
                <a:cs typeface="Arial" panose="020B0604020202020204" pitchFamily="34" charset="0"/>
              </a:rPr>
              <a:t>	Hip </a:t>
            </a:r>
            <a:r>
              <a:rPr lang="es-ES" sz="1200" dirty="0" err="1">
                <a:latin typeface="Arial" panose="020B0604020202020204" pitchFamily="34" charset="0"/>
                <a:cs typeface="Arial" panose="020B0604020202020204" pitchFamily="34" charset="0"/>
              </a:rPr>
              <a:t>Hop,Rythm</a:t>
            </a:r>
            <a:r>
              <a:rPr lang="es-ES" sz="1200" dirty="0">
                <a:latin typeface="Arial" panose="020B0604020202020204" pitchFamily="34" charset="0"/>
                <a:cs typeface="Arial" panose="020B0604020202020204" pitchFamily="34" charset="0"/>
              </a:rPr>
              <a:t> &amp; Blues y Rap</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2008 </a:t>
            </a:r>
            <a:r>
              <a:rPr lang="es-ES" sz="1200" dirty="0" err="1">
                <a:latin typeface="Arial" panose="020B0604020202020204" pitchFamily="34" charset="0"/>
                <a:cs typeface="Arial" panose="020B0604020202020204" pitchFamily="34" charset="0"/>
              </a:rPr>
              <a:t>until</a:t>
            </a:r>
            <a:r>
              <a:rPr lang="es-ES" sz="1200" dirty="0">
                <a:latin typeface="Arial" panose="020B0604020202020204" pitchFamily="34" charset="0"/>
                <a:cs typeface="Arial" panose="020B0604020202020204" pitchFamily="34" charset="0"/>
              </a:rPr>
              <a:t> 2023 Pop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successful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endParaRPr lang="en-US" sz="1100" i="0" dirty="0">
              <a:solidFill>
                <a:srgbClr val="202122"/>
              </a:solidFill>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endParaRPr lang="en-US" sz="700" i="0" dirty="0">
              <a:solidFill>
                <a:srgbClr val="202122"/>
              </a:solidFill>
              <a:effectLst/>
              <a:latin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24</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255872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Genres</a:t>
            </a:r>
            <a:r>
              <a:rPr lang="es-ES" dirty="0"/>
              <a:t> and </a:t>
            </a:r>
            <a:r>
              <a:rPr lang="es-ES"/>
              <a:t>danceability</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25</a:t>
            </a:fld>
            <a:endParaRPr lang="es-ES" dirty="0"/>
          </a:p>
        </p:txBody>
      </p:sp>
      <p:pic>
        <p:nvPicPr>
          <p:cNvPr id="2" name="Picture 8" descr="The Spotify logo">
            <a:extLst>
              <a:ext uri="{FF2B5EF4-FFF2-40B4-BE49-F238E27FC236}">
                <a16:creationId xmlns:a16="http://schemas.microsoft.com/office/drawing/2014/main" id="{62989122-0E53-131E-C112-44841054C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7A1A7EC-EF9C-DA62-E754-3CBA1B313DA5}"/>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407119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38200" y="207549"/>
            <a:ext cx="10515600" cy="986680"/>
          </a:xfrm>
        </p:spPr>
        <p:txBody>
          <a:bodyPr rtlCol="0">
            <a:normAutofit/>
          </a:bodyPr>
          <a:lstStyle/>
          <a:p>
            <a:pPr rtl="0"/>
            <a:r>
              <a:rPr lang="es-ES" sz="2000" dirty="0" err="1"/>
              <a:t>danceability</a:t>
            </a:r>
            <a:r>
              <a:rPr lang="es-ES" sz="2000" dirty="0"/>
              <a:t> </a:t>
            </a:r>
            <a:r>
              <a:rPr lang="es-ES" sz="2000" dirty="0" err="1"/>
              <a:t>January</a:t>
            </a:r>
            <a:r>
              <a:rPr lang="es-ES" sz="2000" dirty="0"/>
              <a:t> 1958 </a:t>
            </a:r>
            <a:r>
              <a:rPr lang="es-ES" sz="2000" dirty="0" err="1"/>
              <a:t>December</a:t>
            </a:r>
            <a:r>
              <a:rPr lang="es-ES" sz="20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26</a:t>
            </a:fld>
            <a:endParaRPr lang="es-ES" dirty="0"/>
          </a:p>
        </p:txBody>
      </p:sp>
      <p:pic>
        <p:nvPicPr>
          <p:cNvPr id="5" name="Imagen 4">
            <a:extLst>
              <a:ext uri="{FF2B5EF4-FFF2-40B4-BE49-F238E27FC236}">
                <a16:creationId xmlns:a16="http://schemas.microsoft.com/office/drawing/2014/main" id="{AE3BA187-B72B-4BA1-64D1-495A08E7127F}"/>
              </a:ext>
            </a:extLst>
          </p:cNvPr>
          <p:cNvPicPr>
            <a:picLocks noChangeAspect="1"/>
          </p:cNvPicPr>
          <p:nvPr/>
        </p:nvPicPr>
        <p:blipFill>
          <a:blip r:embed="rId3"/>
          <a:stretch>
            <a:fillRect/>
          </a:stretch>
        </p:blipFill>
        <p:spPr>
          <a:xfrm>
            <a:off x="838200" y="1270512"/>
            <a:ext cx="9538516" cy="3930928"/>
          </a:xfrm>
          <a:prstGeom prst="rect">
            <a:avLst/>
          </a:prstGeom>
        </p:spPr>
      </p:pic>
      <p:sp>
        <p:nvSpPr>
          <p:cNvPr id="8" name="CuadroTexto 7">
            <a:extLst>
              <a:ext uri="{FF2B5EF4-FFF2-40B4-BE49-F238E27FC236}">
                <a16:creationId xmlns:a16="http://schemas.microsoft.com/office/drawing/2014/main" id="{D1781659-DD9D-4FF4-5E00-9D238A4FED05}"/>
              </a:ext>
            </a:extLst>
          </p:cNvPr>
          <p:cNvSpPr txBox="1"/>
          <p:nvPr/>
        </p:nvSpPr>
        <p:spPr>
          <a:xfrm>
            <a:off x="861885" y="5277722"/>
            <a:ext cx="8801100"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 analysis shows us that in general the musical genres are very danceable from 1958 to 2023</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98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27</a:t>
            </a:fld>
            <a:endParaRPr lang="es-ES" dirty="0"/>
          </a:p>
        </p:txBody>
      </p:sp>
      <p:pic>
        <p:nvPicPr>
          <p:cNvPr id="5" name="Imagen 4">
            <a:extLst>
              <a:ext uri="{FF2B5EF4-FFF2-40B4-BE49-F238E27FC236}">
                <a16:creationId xmlns:a16="http://schemas.microsoft.com/office/drawing/2014/main" id="{187AECAB-6120-B5D2-EF21-3C947BDA0D15}"/>
              </a:ext>
            </a:extLst>
          </p:cNvPr>
          <p:cNvPicPr>
            <a:picLocks noChangeAspect="1"/>
          </p:cNvPicPr>
          <p:nvPr/>
        </p:nvPicPr>
        <p:blipFill>
          <a:blip r:embed="rId3"/>
          <a:stretch>
            <a:fillRect/>
          </a:stretch>
        </p:blipFill>
        <p:spPr>
          <a:xfrm>
            <a:off x="1931320" y="1322705"/>
            <a:ext cx="7450938" cy="4448432"/>
          </a:xfrm>
          <a:prstGeom prst="rect">
            <a:avLst/>
          </a:prstGeom>
        </p:spPr>
      </p:pic>
      <p:sp>
        <p:nvSpPr>
          <p:cNvPr id="10" name="CuadroTexto 9">
            <a:extLst>
              <a:ext uri="{FF2B5EF4-FFF2-40B4-BE49-F238E27FC236}">
                <a16:creationId xmlns:a16="http://schemas.microsoft.com/office/drawing/2014/main" id="{24BFCD3E-411C-121B-FCB4-EB2FBF8983DB}"/>
              </a:ext>
            </a:extLst>
          </p:cNvPr>
          <p:cNvSpPr txBox="1"/>
          <p:nvPr/>
        </p:nvSpPr>
        <p:spPr>
          <a:xfrm>
            <a:off x="926757" y="5659394"/>
            <a:ext cx="10092998" cy="523220"/>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This graph can show more clearly that in general the genres with numbers 1 have a high danceability index with the exception of the Country genre, which is the least danceable genre, with Trap being the most danceable of all.</a:t>
            </a:r>
            <a:endParaRPr lang="es-ES" sz="1400" dirty="0">
              <a:latin typeface="Arial" panose="020B0604020202020204" pitchFamily="34" charset="0"/>
              <a:cs typeface="Arial" panose="020B0604020202020204" pitchFamily="34" charset="0"/>
            </a:endParaRPr>
          </a:p>
        </p:txBody>
      </p:sp>
      <p:sp>
        <p:nvSpPr>
          <p:cNvPr id="14" name="Título 8">
            <a:extLst>
              <a:ext uri="{FF2B5EF4-FFF2-40B4-BE49-F238E27FC236}">
                <a16:creationId xmlns:a16="http://schemas.microsoft.com/office/drawing/2014/main" id="{DDB339C4-E9E9-F5FE-2A85-9E720BD5C99D}"/>
              </a:ext>
            </a:extLst>
          </p:cNvPr>
          <p:cNvSpPr>
            <a:spLocks noGrp="1"/>
          </p:cNvSpPr>
          <p:nvPr>
            <p:ph type="title"/>
          </p:nvPr>
        </p:nvSpPr>
        <p:spPr>
          <a:xfrm>
            <a:off x="838200" y="207549"/>
            <a:ext cx="10515600" cy="986680"/>
          </a:xfrm>
        </p:spPr>
        <p:txBody>
          <a:bodyPr rtlCol="0">
            <a:normAutofit/>
          </a:bodyPr>
          <a:lstStyle/>
          <a:p>
            <a:pPr rtl="0"/>
            <a:r>
              <a:rPr lang="es-ES" sz="2000" dirty="0"/>
              <a:t>DANCEABILITY </a:t>
            </a:r>
            <a:r>
              <a:rPr lang="es-ES" sz="2000" dirty="0" err="1"/>
              <a:t>January</a:t>
            </a:r>
            <a:r>
              <a:rPr lang="es-ES" sz="2000" dirty="0"/>
              <a:t> 1958 </a:t>
            </a:r>
            <a:r>
              <a:rPr lang="es-ES" sz="2000" dirty="0" err="1"/>
              <a:t>December</a:t>
            </a:r>
            <a:r>
              <a:rPr lang="es-ES" sz="2000" dirty="0"/>
              <a:t> 2023</a:t>
            </a:r>
          </a:p>
        </p:txBody>
      </p:sp>
    </p:spTree>
    <p:extLst>
      <p:ext uri="{BB962C8B-B14F-4D97-AF65-F5344CB8AC3E}">
        <p14:creationId xmlns:p14="http://schemas.microsoft.com/office/powerpoint/2010/main" val="210006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1878413" y="108695"/>
            <a:ext cx="6230956" cy="986680"/>
          </a:xfrm>
        </p:spPr>
        <p:txBody>
          <a:bodyPr rtlCol="0">
            <a:normAutofit/>
          </a:bodyPr>
          <a:lstStyle/>
          <a:p>
            <a:pPr rtl="0"/>
            <a:r>
              <a:rPr lang="es-ES" sz="2000" dirty="0"/>
              <a:t>Pop vs rap</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28</a:t>
            </a:fld>
            <a:endParaRPr lang="es-ES" dirty="0"/>
          </a:p>
        </p:txBody>
      </p:sp>
      <p:pic>
        <p:nvPicPr>
          <p:cNvPr id="3" name="Imagen 2">
            <a:extLst>
              <a:ext uri="{FF2B5EF4-FFF2-40B4-BE49-F238E27FC236}">
                <a16:creationId xmlns:a16="http://schemas.microsoft.com/office/drawing/2014/main" id="{92740781-F368-BC0B-C1C3-D2256FA87092}"/>
              </a:ext>
            </a:extLst>
          </p:cNvPr>
          <p:cNvPicPr>
            <a:picLocks noChangeAspect="1"/>
          </p:cNvPicPr>
          <p:nvPr/>
        </p:nvPicPr>
        <p:blipFill>
          <a:blip r:embed="rId3"/>
          <a:stretch>
            <a:fillRect/>
          </a:stretch>
        </p:blipFill>
        <p:spPr>
          <a:xfrm>
            <a:off x="1651526" y="1095375"/>
            <a:ext cx="8010525" cy="4811155"/>
          </a:xfrm>
          <a:prstGeom prst="rect">
            <a:avLst/>
          </a:prstGeom>
        </p:spPr>
      </p:pic>
      <p:sp>
        <p:nvSpPr>
          <p:cNvPr id="8" name="CuadroTexto 7">
            <a:extLst>
              <a:ext uri="{FF2B5EF4-FFF2-40B4-BE49-F238E27FC236}">
                <a16:creationId xmlns:a16="http://schemas.microsoft.com/office/drawing/2014/main" id="{ED0A1673-162F-739E-A572-C183FBB12C58}"/>
              </a:ext>
            </a:extLst>
          </p:cNvPr>
          <p:cNvSpPr txBox="1"/>
          <p:nvPr/>
        </p:nvSpPr>
        <p:spPr>
          <a:xfrm>
            <a:off x="370704" y="5753539"/>
            <a:ext cx="11735952" cy="307777"/>
          </a:xfrm>
          <a:prstGeom prst="rect">
            <a:avLst/>
          </a:prstGeom>
          <a:noFill/>
        </p:spPr>
        <p:txBody>
          <a:bodyPr wrap="square">
            <a:spAutoFit/>
          </a:bodyPr>
          <a:lstStyle/>
          <a:p>
            <a:pPr algn="ctr" rtl="0"/>
            <a:r>
              <a:rPr lang="en-US" sz="1400" dirty="0">
                <a:latin typeface="Arial" panose="020B0604020202020204" pitchFamily="34" charset="0"/>
                <a:cs typeface="Arial" panose="020B0604020202020204" pitchFamily="34" charset="0"/>
              </a:rPr>
              <a:t>Two different genres that coincide in time, such as Pop and Rap, have similar rates of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4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15546" y="108695"/>
            <a:ext cx="11291109" cy="986680"/>
          </a:xfrm>
        </p:spPr>
        <p:txBody>
          <a:bodyPr rtlCol="0">
            <a:normAutofit/>
          </a:bodyPr>
          <a:lstStyle/>
          <a:p>
            <a:pPr rtl="0"/>
            <a:r>
              <a:rPr lang="es-ES" sz="2000" dirty="0" err="1"/>
              <a:t>Danceability</a:t>
            </a:r>
            <a:r>
              <a:rPr lang="es-ES" sz="2000" dirty="0"/>
              <a:t> and musical </a:t>
            </a:r>
            <a:r>
              <a:rPr lang="es-ES" sz="2000" dirty="0" err="1"/>
              <a:t>genres</a:t>
            </a:r>
            <a:r>
              <a:rPr lang="es-ES" sz="2000" dirty="0"/>
              <a:t> </a:t>
            </a:r>
            <a:r>
              <a:rPr lang="es-ES" sz="2000" dirty="0" err="1"/>
              <a:t>correlation</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29</a:t>
            </a:fld>
            <a:endParaRPr lang="es-ES" dirty="0"/>
          </a:p>
        </p:txBody>
      </p:sp>
      <p:pic>
        <p:nvPicPr>
          <p:cNvPr id="5" name="Imagen 4">
            <a:extLst>
              <a:ext uri="{FF2B5EF4-FFF2-40B4-BE49-F238E27FC236}">
                <a16:creationId xmlns:a16="http://schemas.microsoft.com/office/drawing/2014/main" id="{88C42CD2-68BC-BCD4-D0E8-26392E54B652}"/>
              </a:ext>
            </a:extLst>
          </p:cNvPr>
          <p:cNvPicPr>
            <a:picLocks noChangeAspect="1"/>
          </p:cNvPicPr>
          <p:nvPr/>
        </p:nvPicPr>
        <p:blipFill>
          <a:blip r:embed="rId3"/>
          <a:stretch>
            <a:fillRect/>
          </a:stretch>
        </p:blipFill>
        <p:spPr>
          <a:xfrm>
            <a:off x="173182" y="1391937"/>
            <a:ext cx="5682106" cy="3624906"/>
          </a:xfrm>
          <a:prstGeom prst="rect">
            <a:avLst/>
          </a:prstGeom>
        </p:spPr>
      </p:pic>
      <p:pic>
        <p:nvPicPr>
          <p:cNvPr id="14" name="Imagen 13">
            <a:extLst>
              <a:ext uri="{FF2B5EF4-FFF2-40B4-BE49-F238E27FC236}">
                <a16:creationId xmlns:a16="http://schemas.microsoft.com/office/drawing/2014/main" id="{49C52F68-B297-0CEE-AF0A-41C455D2E35B}"/>
              </a:ext>
            </a:extLst>
          </p:cNvPr>
          <p:cNvPicPr>
            <a:picLocks noChangeAspect="1"/>
          </p:cNvPicPr>
          <p:nvPr/>
        </p:nvPicPr>
        <p:blipFill>
          <a:blip r:embed="rId4"/>
          <a:stretch>
            <a:fillRect/>
          </a:stretch>
        </p:blipFill>
        <p:spPr>
          <a:xfrm>
            <a:off x="6333084" y="2240021"/>
            <a:ext cx="5279796" cy="1188979"/>
          </a:xfrm>
          <a:prstGeom prst="rect">
            <a:avLst/>
          </a:prstGeom>
        </p:spPr>
      </p:pic>
      <p:sp>
        <p:nvSpPr>
          <p:cNvPr id="16" name="CuadroTexto 15">
            <a:extLst>
              <a:ext uri="{FF2B5EF4-FFF2-40B4-BE49-F238E27FC236}">
                <a16:creationId xmlns:a16="http://schemas.microsoft.com/office/drawing/2014/main" id="{F6EC69A5-5806-35D7-FF81-AE9598E41F8C}"/>
              </a:ext>
            </a:extLst>
          </p:cNvPr>
          <p:cNvSpPr txBox="1"/>
          <p:nvPr/>
        </p:nvSpPr>
        <p:spPr>
          <a:xfrm>
            <a:off x="2041995" y="5323144"/>
            <a:ext cx="8108009"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There is no correlation between the number of songs a genre has and its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06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hlinkClick r:id="rId3"/>
            <a:extLst>
              <a:ext uri="{FF2B5EF4-FFF2-40B4-BE49-F238E27FC236}">
                <a16:creationId xmlns:a16="http://schemas.microsoft.com/office/drawing/2014/main" id="{553E4539-A0C3-0FB0-D954-F771937C36A5}"/>
              </a:ext>
            </a:extLst>
          </p:cNvPr>
          <p:cNvPicPr>
            <a:picLocks noChangeAspect="1"/>
          </p:cNvPicPr>
          <p:nvPr/>
        </p:nvPicPr>
        <p:blipFill>
          <a:blip r:embed="rId4"/>
          <a:stretch>
            <a:fillRect/>
          </a:stretch>
        </p:blipFill>
        <p:spPr>
          <a:xfrm>
            <a:off x="0" y="0"/>
            <a:ext cx="4615965" cy="64008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n-US" sz="2000" dirty="0"/>
              <a:t>What is Billboard Hot 100</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rtl="0"/>
            <a:r>
              <a:rPr lang="en-US" sz="1200" b="1" i="1" dirty="0">
                <a:solidFill>
                  <a:srgbClr val="202122"/>
                </a:solidFill>
                <a:effectLst/>
                <a:latin typeface="Arial" panose="020B0604020202020204" pitchFamily="34" charset="0"/>
              </a:rPr>
              <a:t>Billboard</a:t>
            </a:r>
            <a:r>
              <a:rPr lang="en-US" sz="1200" b="1" i="0" dirty="0">
                <a:solidFill>
                  <a:srgbClr val="202122"/>
                </a:solidFill>
                <a:effectLst/>
                <a:latin typeface="Arial" panose="020B0604020202020204" pitchFamily="34" charset="0"/>
              </a:rPr>
              <a:t> Hot 100</a:t>
            </a:r>
            <a:r>
              <a:rPr lang="en-US" sz="1200" b="0" i="0" dirty="0">
                <a:solidFill>
                  <a:srgbClr val="202122"/>
                </a:solidFill>
                <a:effectLst/>
                <a:latin typeface="Arial" panose="020B0604020202020204" pitchFamily="34" charset="0"/>
              </a:rPr>
              <a:t> is the </a:t>
            </a:r>
            <a:r>
              <a:rPr lang="en-US" sz="1200" b="0" i="0" u="none" strike="noStrike" dirty="0">
                <a:solidFill>
                  <a:srgbClr val="3366CC"/>
                </a:solidFill>
                <a:effectLst/>
                <a:latin typeface="Arial" panose="020B0604020202020204" pitchFamily="34" charset="0"/>
                <a:hlinkClick r:id="rId5" tooltip="Music industry"/>
              </a:rPr>
              <a:t>music industry</a:t>
            </a:r>
            <a:r>
              <a:rPr lang="en-US" sz="1200" b="0" i="0" dirty="0">
                <a:solidFill>
                  <a:srgbClr val="202122"/>
                </a:solidFill>
                <a:effectLst/>
                <a:latin typeface="Arial" panose="020B0604020202020204" pitchFamily="34" charset="0"/>
              </a:rPr>
              <a:t> standard </a:t>
            </a:r>
            <a:r>
              <a:rPr lang="en-US" sz="1200" b="0" i="0" u="none" strike="noStrike" dirty="0">
                <a:solidFill>
                  <a:srgbClr val="3366CC"/>
                </a:solidFill>
                <a:effectLst/>
                <a:latin typeface="Arial" panose="020B0604020202020204" pitchFamily="34" charset="0"/>
                <a:hlinkClick r:id="rId6" tooltip="Record chart"/>
              </a:rPr>
              <a:t>record chart</a:t>
            </a:r>
            <a:r>
              <a:rPr lang="en-US" sz="1200" b="0" i="0" dirty="0">
                <a:solidFill>
                  <a:srgbClr val="202122"/>
                </a:solidFill>
                <a:effectLst/>
                <a:latin typeface="Arial" panose="020B0604020202020204" pitchFamily="34" charset="0"/>
              </a:rPr>
              <a:t> in the United States for songs, published weekly by </a:t>
            </a:r>
            <a:r>
              <a:rPr lang="en-US" sz="1200" b="0" i="1" u="none" strike="noStrike" dirty="0">
                <a:solidFill>
                  <a:srgbClr val="3366CC"/>
                </a:solidFill>
                <a:effectLst/>
                <a:latin typeface="Arial" panose="020B0604020202020204" pitchFamily="34" charset="0"/>
                <a:hlinkClick r:id="rId7" tooltip="Billboard (magazine)"/>
              </a:rPr>
              <a:t>Billboard</a:t>
            </a:r>
            <a:r>
              <a:rPr lang="en-US" sz="1200" b="0" i="0" dirty="0">
                <a:solidFill>
                  <a:srgbClr val="202122"/>
                </a:solidFill>
                <a:effectLst/>
                <a:latin typeface="Arial" panose="020B0604020202020204" pitchFamily="34" charset="0"/>
              </a:rPr>
              <a:t> magazine. Chart rankings are based on sales (physical and </a:t>
            </a:r>
            <a:r>
              <a:rPr lang="en-US" sz="1200" b="0" i="0" u="none" strike="noStrike" dirty="0">
                <a:solidFill>
                  <a:srgbClr val="3366CC"/>
                </a:solidFill>
                <a:effectLst/>
                <a:latin typeface="Arial" panose="020B0604020202020204" pitchFamily="34" charset="0"/>
                <a:hlinkClick r:id="rId8" tooltip="Music download"/>
              </a:rPr>
              <a:t>digital</a:t>
            </a:r>
            <a:r>
              <a:rPr lang="en-US" sz="1200" b="0" i="0" dirty="0">
                <a:solidFill>
                  <a:srgbClr val="202122"/>
                </a:solidFill>
                <a:effectLst/>
                <a:latin typeface="Arial" panose="020B0604020202020204" pitchFamily="34" charset="0"/>
              </a:rPr>
              <a:t>), </a:t>
            </a:r>
            <a:r>
              <a:rPr lang="en-US" sz="1200" b="0" i="0" u="none" strike="noStrike" dirty="0">
                <a:solidFill>
                  <a:srgbClr val="3366CC"/>
                </a:solidFill>
                <a:effectLst/>
                <a:latin typeface="Arial" panose="020B0604020202020204" pitchFamily="34" charset="0"/>
                <a:hlinkClick r:id="rId9" tooltip="Music streaming"/>
              </a:rPr>
              <a:t>online streaming</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10" tooltip="Airplay"/>
              </a:rPr>
              <a:t>radio play</a:t>
            </a:r>
            <a:r>
              <a:rPr lang="en-US" sz="1200" b="0" i="0" dirty="0">
                <a:solidFill>
                  <a:srgbClr val="202122"/>
                </a:solidFill>
                <a:effectLst/>
                <a:latin typeface="Arial" panose="020B0604020202020204" pitchFamily="34" charset="0"/>
              </a:rPr>
              <a:t> in the U.S</a:t>
            </a:r>
          </a:p>
          <a:p>
            <a:pPr rtl="0"/>
            <a:r>
              <a:rPr lang="en-US" sz="1200" b="0" i="0" dirty="0">
                <a:solidFill>
                  <a:srgbClr val="202122"/>
                </a:solidFill>
                <a:effectLst/>
                <a:latin typeface="Arial" panose="020B0604020202020204" pitchFamily="34" charset="0"/>
              </a:rPr>
              <a:t>On August 4, 1958, </a:t>
            </a:r>
            <a:r>
              <a:rPr lang="en-US" sz="1200" b="0" i="1"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premiered one main all-genre singles chart: the </a:t>
            </a:r>
            <a:r>
              <a:rPr lang="en-US" sz="1200" b="0" i="1" dirty="0">
                <a:solidFill>
                  <a:srgbClr val="202122"/>
                </a:solidFill>
                <a:effectLst/>
                <a:latin typeface="Arial" panose="020B0604020202020204" pitchFamily="34" charset="0"/>
              </a:rPr>
              <a:t>Hot 100</a:t>
            </a:r>
            <a:r>
              <a:rPr lang="en-US" sz="1200" b="0" i="0" dirty="0">
                <a:solidFill>
                  <a:srgbClr val="202122"/>
                </a:solidFill>
                <a:effectLst/>
                <a:latin typeface="Arial" panose="020B0604020202020204" pitchFamily="34" charset="0"/>
              </a:rPr>
              <a:t>, with "</a:t>
            </a:r>
            <a:r>
              <a:rPr lang="en-US" sz="1200" b="0" i="0" u="none" strike="noStrike" dirty="0">
                <a:solidFill>
                  <a:srgbClr val="3366CC"/>
                </a:solidFill>
                <a:effectLst/>
                <a:latin typeface="Arial" panose="020B0604020202020204" pitchFamily="34" charset="0"/>
                <a:hlinkClick r:id="rId11" tooltip="Poor Little Fool"/>
              </a:rPr>
              <a:t>Poor Little Fool</a:t>
            </a:r>
            <a:r>
              <a:rPr lang="en-US" sz="1200" b="0" i="0" dirty="0">
                <a:solidFill>
                  <a:srgbClr val="202122"/>
                </a:solidFill>
                <a:effectLst/>
                <a:latin typeface="Arial" panose="020B0604020202020204" pitchFamily="34" charset="0"/>
              </a:rPr>
              <a:t>" by </a:t>
            </a:r>
            <a:r>
              <a:rPr lang="en-US" sz="1200" b="0" i="0" u="none" strike="noStrike" dirty="0">
                <a:solidFill>
                  <a:srgbClr val="3366CC"/>
                </a:solidFill>
                <a:effectLst/>
                <a:latin typeface="Arial" panose="020B0604020202020204" pitchFamily="34" charset="0"/>
                <a:hlinkClick r:id="rId12" tooltip="Ricky Nelson"/>
              </a:rPr>
              <a:t>Ricky Nelson</a:t>
            </a:r>
            <a:r>
              <a:rPr lang="en-US" sz="1200" b="0" i="0" dirty="0">
                <a:solidFill>
                  <a:srgbClr val="202122"/>
                </a:solidFill>
                <a:effectLst/>
                <a:latin typeface="Arial" panose="020B0604020202020204" pitchFamily="34" charset="0"/>
              </a:rPr>
              <a:t> its first No. 1. </a:t>
            </a:r>
          </a:p>
          <a:p>
            <a:pPr rtl="0"/>
            <a:r>
              <a:rPr lang="en-US" sz="1200" b="0" i="0" dirty="0">
                <a:solidFill>
                  <a:srgbClr val="202122"/>
                </a:solidFill>
                <a:effectLst/>
                <a:latin typeface="Arial" panose="020B0604020202020204" pitchFamily="34" charset="0"/>
              </a:rPr>
              <a:t>The Hot 100 quickly became the industry standard and </a:t>
            </a:r>
            <a:r>
              <a:rPr lang="en-US" sz="1200" b="0"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discontinued the </a:t>
            </a:r>
            <a:r>
              <a:rPr lang="en-US" sz="1200" b="0" dirty="0">
                <a:solidFill>
                  <a:srgbClr val="202122"/>
                </a:solidFill>
                <a:effectLst/>
                <a:latin typeface="Arial" panose="020B0604020202020204" pitchFamily="34" charset="0"/>
                <a:hlinkClick r:id="rId13"/>
              </a:rPr>
              <a:t>Best Sellers In Stores</a:t>
            </a:r>
            <a:r>
              <a:rPr lang="en-US" sz="1200" b="0" i="1" dirty="0">
                <a:solidFill>
                  <a:srgbClr val="202122"/>
                </a:solidFill>
                <a:effectLst/>
                <a:latin typeface="Arial" panose="020B0604020202020204" pitchFamily="34" charset="0"/>
              </a:rPr>
              <a:t>. ,</a:t>
            </a:r>
            <a:r>
              <a:rPr lang="en-US" sz="1200" i="1" dirty="0">
                <a:solidFill>
                  <a:srgbClr val="202122"/>
                </a:solidFill>
                <a:latin typeface="Arial" panose="020B0604020202020204" pitchFamily="34" charset="0"/>
              </a:rPr>
              <a:t> </a:t>
            </a:r>
            <a:r>
              <a:rPr lang="en-US" sz="1200" dirty="0">
                <a:solidFill>
                  <a:srgbClr val="202122"/>
                </a:solidFill>
                <a:latin typeface="Arial" panose="020B0604020202020204" pitchFamily="34" charset="0"/>
              </a:rPr>
              <a:t>the previous c</a:t>
            </a:r>
            <a:r>
              <a:rPr lang="en-US" sz="1200" b="0" dirty="0">
                <a:solidFill>
                  <a:srgbClr val="202122"/>
                </a:solidFill>
                <a:effectLst/>
                <a:latin typeface="Arial" panose="020B0604020202020204" pitchFamily="34" charset="0"/>
              </a:rPr>
              <a:t>hart</a:t>
            </a:r>
            <a:r>
              <a:rPr lang="en-US" sz="1200" b="0" i="0" dirty="0">
                <a:solidFill>
                  <a:srgbClr val="202122"/>
                </a:solidFill>
                <a:effectLst/>
                <a:latin typeface="Arial" panose="020B0604020202020204" pitchFamily="34" charset="0"/>
              </a:rPr>
              <a:t>, on October 13, 1958.</a:t>
            </a:r>
          </a:p>
          <a:p>
            <a:pPr rtl="0"/>
            <a:r>
              <a:rPr lang="es-ES" sz="1000" dirty="0">
                <a:solidFill>
                  <a:srgbClr val="202122"/>
                </a:solidFill>
                <a:latin typeface="Arial" panose="020B0604020202020204" pitchFamily="34" charset="0"/>
              </a:rPr>
              <a:t>*</a:t>
            </a:r>
            <a:r>
              <a:rPr lang="es-ES" sz="1000" dirty="0" err="1">
                <a:solidFill>
                  <a:srgbClr val="202122"/>
                </a:solidFill>
                <a:latin typeface="Arial" panose="020B0604020202020204" pitchFamily="34" charset="0"/>
              </a:rPr>
              <a:t>Source</a:t>
            </a:r>
            <a:r>
              <a:rPr lang="es-ES" sz="1000" dirty="0">
                <a:solidFill>
                  <a:srgbClr val="202122"/>
                </a:solidFill>
                <a:latin typeface="Arial" panose="020B0604020202020204" pitchFamily="34" charset="0"/>
              </a:rPr>
              <a:t> </a:t>
            </a:r>
            <a:r>
              <a:rPr lang="es-ES" sz="1000" i="1" dirty="0">
                <a:solidFill>
                  <a:srgbClr val="202122"/>
                </a:solidFill>
                <a:latin typeface="Arial" panose="020B0604020202020204" pitchFamily="34" charset="0"/>
                <a:hlinkClick r:id="rId14"/>
              </a:rPr>
              <a:t>Wikipedia</a:t>
            </a:r>
            <a:endParaRPr lang="es-ES" sz="1000" i="1"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a:t>
            </a:fld>
            <a:endParaRPr lang="es-ES" dirty="0"/>
          </a:p>
        </p:txBody>
      </p:sp>
    </p:spTree>
    <p:extLst>
      <p:ext uri="{BB962C8B-B14F-4D97-AF65-F5344CB8AC3E}">
        <p14:creationId xmlns:p14="http://schemas.microsoft.com/office/powerpoint/2010/main" val="892164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a:t>
            </a:r>
            <a:r>
              <a:rPr lang="es-ES" sz="2000" dirty="0" err="1"/>
              <a:t>danceability</a:t>
            </a:r>
            <a:br>
              <a:rPr lang="es-ES" sz="2000" dirty="0"/>
            </a:b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rPr>
              <a:t>According to the analysis carried out</a:t>
            </a:r>
          </a:p>
          <a:p>
            <a:pPr algn="l"/>
            <a:r>
              <a:rPr lang="en-US" sz="1200" i="0" dirty="0">
                <a:solidFill>
                  <a:srgbClr val="202122"/>
                </a:solidFill>
                <a:effectLst/>
                <a:latin typeface="Arial" panose="020B0604020202020204" pitchFamily="34" charset="0"/>
              </a:rPr>
              <a:t>The analysis shows us that in general the musical genres with numbers 1 are very danceable from 1958 to 2023</a:t>
            </a:r>
            <a:endParaRPr lang="es-E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i="0" dirty="0">
                <a:solidFill>
                  <a:srgbClr val="202122"/>
                </a:solidFill>
                <a:effectLst/>
                <a:latin typeface="Arial" panose="020B0604020202020204" pitchFamily="34" charset="0"/>
              </a:rPr>
              <a:t>Two different genres that coincide in time, such as Pop and Rap, have similar rates of danceability</a:t>
            </a:r>
            <a:endParaRPr lang="es-ES"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The genres with number 1 songs with a high danceability index are</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Hip Hop</a:t>
            </a: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30</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926764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rtlCol="0">
            <a:normAutofit/>
          </a:bodyPr>
          <a:lstStyle/>
          <a:p>
            <a:pPr rtl="0"/>
            <a:r>
              <a:rPr lang="es-ES" sz="2000" dirty="0"/>
              <a:t>CURIOSITIES</a:t>
            </a:r>
          </a:p>
        </p:txBody>
      </p:sp>
      <p:pic>
        <p:nvPicPr>
          <p:cNvPr id="10" name="Marcador de posición de imagen 9" descr="Un primer plano de una trompeta">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Marcador de posición de imagen 11" descr="Un primer plano de un violí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Marcador de contenido 4">
            <a:extLst>
              <a:ext uri="{FF2B5EF4-FFF2-40B4-BE49-F238E27FC236}">
                <a16:creationId xmlns:a16="http://schemas.microsoft.com/office/drawing/2014/main" id="{2BA4F76A-5D04-4CCD-B9EE-29C2A303924B}"/>
              </a:ext>
            </a:extLst>
          </p:cNvPr>
          <p:cNvSpPr>
            <a:spLocks noGrp="1"/>
          </p:cNvSpPr>
          <p:nvPr>
            <p:ph sz="quarter" idx="15"/>
          </p:nvPr>
        </p:nvSpPr>
        <p:spPr>
          <a:xfrm>
            <a:off x="7119970" y="730751"/>
            <a:ext cx="4986686" cy="5446712"/>
          </a:xfrm>
        </p:spPr>
        <p:txBody>
          <a:bodyPr rtlCol="0">
            <a:normAutofit/>
          </a:bodyPr>
          <a:lstStyle/>
          <a:p>
            <a:pPr marL="971550" lvl="1" indent="-285750">
              <a:buFont typeface="Arial" panose="020B0604020202020204" pitchFamily="34" charset="0"/>
              <a:buChar char="•"/>
            </a:pPr>
            <a:r>
              <a:rPr lang="en-US" sz="1400" i="0" dirty="0">
                <a:solidFill>
                  <a:srgbClr val="202122"/>
                </a:solidFill>
                <a:effectLst/>
                <a:latin typeface="Arial" panose="020B0604020202020204" pitchFamily="34" charset="0"/>
                <a:cs typeface="Arial" panose="020B0604020202020204" pitchFamily="34" charset="0"/>
              </a:rPr>
              <a:t>Nat King Cole, Chuck Berry and Dean Martin are on the list for 22806 days (62 years, 5 months and 25 days)</a:t>
            </a:r>
          </a:p>
          <a:p>
            <a:pPr marL="971550" lvl="1" indent="-28575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Another curious fact, is that the Country genre only had one number 1 between 2003 and 2007 of all the genres with the most entries in Billboard.</a:t>
            </a: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The Beatles is the band with more number 1 songs with 20</a:t>
            </a: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Mariah Carey is the second </a:t>
            </a:r>
            <a:r>
              <a:rPr lang="en-US" sz="1400" dirty="0" err="1">
                <a:solidFill>
                  <a:srgbClr val="202122"/>
                </a:solidFill>
                <a:latin typeface="Arial" panose="020B0604020202020204" pitchFamily="34" charset="0"/>
                <a:cs typeface="Arial" panose="020B0604020202020204" pitchFamily="34" charset="0"/>
                <a:hlinkClick r:id="rId5"/>
              </a:rPr>
              <a:t>aritst</a:t>
            </a:r>
            <a:r>
              <a:rPr lang="en-US" sz="1400" dirty="0">
                <a:solidFill>
                  <a:srgbClr val="202122"/>
                </a:solidFill>
                <a:latin typeface="Arial" panose="020B0604020202020204" pitchFamily="34" charset="0"/>
                <a:cs typeface="Arial" panose="020B0604020202020204" pitchFamily="34" charset="0"/>
                <a:hlinkClick r:id="rId5"/>
              </a:rPr>
              <a:t> with 19</a:t>
            </a: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rPr>
              <a:t>There are more than 200 artist with one single number one, among them </a:t>
            </a:r>
            <a:r>
              <a:rPr lang="en-US" sz="1400" dirty="0">
                <a:solidFill>
                  <a:srgbClr val="202122"/>
                </a:solidFill>
                <a:latin typeface="Arial" panose="020B0604020202020204" pitchFamily="34" charset="0"/>
                <a:cs typeface="Arial" panose="020B0604020202020204" pitchFamily="34" charset="0"/>
                <a:hlinkClick r:id="rId6"/>
              </a:rPr>
              <a:t>Simple Minds con Don’t You Forget About Me</a:t>
            </a:r>
            <a:endParaRPr lang="en-US" sz="1400" i="0" dirty="0">
              <a:solidFill>
                <a:srgbClr val="202122"/>
              </a:solidFill>
              <a:effectLst/>
              <a:latin typeface="Arial" panose="020B0604020202020204" pitchFamily="34" charset="0"/>
              <a:cs typeface="Arial" panose="020B0604020202020204" pitchFamily="34" charset="0"/>
            </a:endParaRPr>
          </a:p>
          <a:p>
            <a:pPr rtl="0"/>
            <a:endParaRPr lang="es-ES" sz="1000" dirty="0"/>
          </a:p>
        </p:txBody>
      </p:sp>
      <p:sp>
        <p:nvSpPr>
          <p:cNvPr id="3" name="Marcador de fecha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4" name="Marcador de número de diapositiva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31</a:t>
            </a:fld>
            <a:endParaRPr lang="es-ES" dirty="0"/>
          </a:p>
        </p:txBody>
      </p:sp>
    </p:spTree>
    <p:extLst>
      <p:ext uri="{BB962C8B-B14F-4D97-AF65-F5344CB8AC3E}">
        <p14:creationId xmlns:p14="http://schemas.microsoft.com/office/powerpoint/2010/main" val="318948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rtlCol="0"/>
          <a:lstStyle/>
          <a:p>
            <a:pPr rtl="0"/>
            <a:r>
              <a:rPr lang="es-ES" dirty="0"/>
              <a:t>THANKS</a:t>
            </a:r>
          </a:p>
        </p:txBody>
      </p:sp>
      <p:pic>
        <p:nvPicPr>
          <p:cNvPr id="10" name="Marcador de posición de imagen 9" descr="Primer plano de un DJ reproduciendo música en su mesa">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7" name="Marcador de contenido 6">
            <a:extLst>
              <a:ext uri="{FF2B5EF4-FFF2-40B4-BE49-F238E27FC236}">
                <a16:creationId xmlns:a16="http://schemas.microsoft.com/office/drawing/2014/main" id="{E3EE2CE0-415A-4D6D-882C-D348C67CFBE8}"/>
              </a:ext>
            </a:extLst>
          </p:cNvPr>
          <p:cNvSpPr>
            <a:spLocks noGrp="1"/>
          </p:cNvSpPr>
          <p:nvPr>
            <p:ph sz="quarter" idx="14"/>
          </p:nvPr>
        </p:nvSpPr>
        <p:spPr>
          <a:xfrm>
            <a:off x="8643938" y="2530475"/>
            <a:ext cx="3023806" cy="3427413"/>
          </a:xfrm>
        </p:spPr>
        <p:txBody>
          <a:bodyPr rtlCol="0">
            <a:normAutofit/>
          </a:bodyPr>
          <a:lstStyle/>
          <a:p>
            <a:pPr algn="ctr" rtl="0"/>
            <a:r>
              <a:rPr lang="es-ES" sz="1200" dirty="0">
                <a:latin typeface="Arial" panose="020B0604020202020204" pitchFamily="34" charset="0"/>
                <a:cs typeface="Arial" panose="020B0604020202020204" pitchFamily="34" charset="0"/>
              </a:rPr>
              <a:t>Jorge Giménez</a:t>
            </a:r>
          </a:p>
          <a:p>
            <a:pPr algn="ctr" rtl="0"/>
            <a:r>
              <a:rPr lang="es-ES" sz="1200" dirty="0">
                <a:latin typeface="Arial" panose="020B0604020202020204" pitchFamily="34" charset="0"/>
                <a:cs typeface="Arial" panose="020B0604020202020204" pitchFamily="34" charset="0"/>
                <a:hlinkClick r:id="rId3"/>
              </a:rPr>
              <a:t>jorgegmayorgas@gmail.com</a:t>
            </a:r>
            <a:endParaRPr lang="es-ES" sz="1200" dirty="0">
              <a:latin typeface="Arial" panose="020B0604020202020204" pitchFamily="34" charset="0"/>
              <a:cs typeface="Arial" panose="020B0604020202020204" pitchFamily="34" charset="0"/>
            </a:endParaRPr>
          </a:p>
          <a:p>
            <a:pPr algn="ctr" rtl="0"/>
            <a:r>
              <a:rPr lang="es-ES" sz="1200" dirty="0">
                <a:latin typeface="Arial" panose="020B0604020202020204" pitchFamily="34" charset="0"/>
                <a:cs typeface="Arial" panose="020B0604020202020204" pitchFamily="34" charset="0"/>
                <a:hlinkClick r:id="rId4"/>
              </a:rPr>
              <a:t>https://www.linkedin.com/in/jgimenezm/</a:t>
            </a:r>
            <a:endParaRPr lang="es-ES" sz="1200" dirty="0">
              <a:latin typeface="Arial" panose="020B0604020202020204" pitchFamily="34" charset="0"/>
              <a:cs typeface="Arial" panose="020B0604020202020204" pitchFamily="34" charset="0"/>
            </a:endParaRPr>
          </a:p>
          <a:p>
            <a:pPr algn="ctr" rtl="0"/>
            <a:endParaRPr lang="es-ES" sz="1200" dirty="0">
              <a:latin typeface="Arial" panose="020B0604020202020204" pitchFamily="34" charset="0"/>
              <a:cs typeface="Arial" panose="020B0604020202020204" pitchFamily="34" charset="0"/>
            </a:endParaRPr>
          </a:p>
        </p:txBody>
      </p:sp>
      <p:sp>
        <p:nvSpPr>
          <p:cNvPr id="14" name="Marcador de fecha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16" name="Marcador de número de diapositiva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32</a:t>
            </a:fld>
            <a:endParaRPr lang="es-ES" dirty="0"/>
          </a:p>
        </p:txBody>
      </p:sp>
    </p:spTree>
    <p:extLst>
      <p:ext uri="{BB962C8B-B14F-4D97-AF65-F5344CB8AC3E}">
        <p14:creationId xmlns:p14="http://schemas.microsoft.com/office/powerpoint/2010/main" val="348600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What</a:t>
            </a:r>
            <a:r>
              <a:rPr lang="es-ES" sz="2000" dirty="0"/>
              <a:t> </a:t>
            </a:r>
            <a:r>
              <a:rPr lang="es-ES" sz="2000" dirty="0" err="1"/>
              <a:t>is</a:t>
            </a:r>
            <a:r>
              <a:rPr lang="es-ES" sz="2000" dirty="0"/>
              <a:t>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fontScale="25000" lnSpcReduction="20000"/>
          </a:bodyPr>
          <a:lstStyle/>
          <a:p>
            <a:pPr algn="l"/>
            <a:r>
              <a:rPr lang="en-US" sz="4800" b="1" i="0" dirty="0">
                <a:solidFill>
                  <a:srgbClr val="202122"/>
                </a:solidFill>
                <a:effectLst/>
                <a:latin typeface="Arial" panose="020B0604020202020204" pitchFamily="34" charset="0"/>
              </a:rPr>
              <a:t>Spotify</a:t>
            </a:r>
            <a:r>
              <a:rPr lang="en-US" sz="4800" b="0" i="0" dirty="0">
                <a:solidFill>
                  <a:srgbClr val="202122"/>
                </a:solidFill>
                <a:effectLst/>
                <a:latin typeface="Arial" panose="020B0604020202020204" pitchFamily="34" charset="0"/>
              </a:rPr>
              <a:t> is a </a:t>
            </a:r>
            <a:r>
              <a:rPr lang="en-US" sz="4800" b="0" i="0" u="none" strike="noStrike" dirty="0">
                <a:effectLst/>
                <a:latin typeface="Arial" panose="020B0604020202020204" pitchFamily="34" charset="0"/>
              </a:rPr>
              <a:t>Swedish</a:t>
            </a:r>
            <a:r>
              <a:rPr lang="en-US" sz="4800" b="0" i="0" u="none" strike="noStrike" dirty="0">
                <a:solidFill>
                  <a:srgbClr val="3366CC"/>
                </a:solidFill>
                <a:effectLst/>
                <a:latin typeface="Arial" panose="020B0604020202020204" pitchFamily="34" charset="0"/>
              </a:rPr>
              <a:t> </a:t>
            </a:r>
            <a:r>
              <a:rPr lang="en-US" sz="4800" b="0" i="0" u="none" strike="noStrike" dirty="0">
                <a:solidFill>
                  <a:srgbClr val="3366CC"/>
                </a:solidFill>
                <a:effectLst/>
                <a:latin typeface="Arial" panose="020B0604020202020204" pitchFamily="34" charset="0"/>
                <a:hlinkClick r:id="rId3" tooltip="Streaming media"/>
              </a:rPr>
              <a:t>audio streaming</a:t>
            </a:r>
            <a:r>
              <a:rPr lang="en-US" sz="4800" b="0" i="0" dirty="0">
                <a:solidFill>
                  <a:srgbClr val="202122"/>
                </a:solidFill>
                <a:effectLst/>
                <a:latin typeface="Arial" panose="020B0604020202020204" pitchFamily="34" charset="0"/>
              </a:rPr>
              <a:t> and media services provider founded on 23 April 2006 by </a:t>
            </a:r>
            <a:r>
              <a:rPr lang="en-US" sz="4800" b="0" i="0" u="none" strike="noStrike" dirty="0">
                <a:solidFill>
                  <a:srgbClr val="3366CC"/>
                </a:solidFill>
                <a:effectLst/>
                <a:latin typeface="Arial" panose="020B0604020202020204" pitchFamily="34" charset="0"/>
                <a:hlinkClick r:id="rId4" tooltip="Daniel Ek"/>
              </a:rPr>
              <a:t>Daniel Ek</a:t>
            </a:r>
            <a:r>
              <a:rPr lang="en-US" sz="4800" b="0" i="0" dirty="0">
                <a:solidFill>
                  <a:srgbClr val="202122"/>
                </a:solidFill>
                <a:effectLst/>
                <a:latin typeface="Arial" panose="020B0604020202020204" pitchFamily="34" charset="0"/>
              </a:rPr>
              <a:t> and </a:t>
            </a:r>
            <a:r>
              <a:rPr lang="en-US" sz="4800" b="0" i="0" u="none" strike="noStrike" dirty="0">
                <a:solidFill>
                  <a:srgbClr val="3366CC"/>
                </a:solidFill>
                <a:effectLst/>
                <a:latin typeface="Arial" panose="020B0604020202020204" pitchFamily="34" charset="0"/>
                <a:hlinkClick r:id="rId5" tooltip="Martin Lorentzon"/>
              </a:rPr>
              <a:t>Martin </a:t>
            </a:r>
            <a:r>
              <a:rPr lang="en-US" sz="4800" b="0" i="0" u="none" strike="noStrike" dirty="0" err="1">
                <a:solidFill>
                  <a:srgbClr val="3366CC"/>
                </a:solidFill>
                <a:effectLst/>
                <a:latin typeface="Arial" panose="020B0604020202020204" pitchFamily="34" charset="0"/>
                <a:hlinkClick r:id="rId5" tooltip="Martin Lorentzon"/>
              </a:rPr>
              <a:t>Lorentzon</a:t>
            </a:r>
            <a:r>
              <a:rPr lang="en-US" sz="4800" b="0" i="0" dirty="0">
                <a:solidFill>
                  <a:srgbClr val="202122"/>
                </a:solidFill>
                <a:effectLst/>
                <a:latin typeface="Arial" panose="020B0604020202020204" pitchFamily="34" charset="0"/>
              </a:rPr>
              <a:t>. It is one of the largest </a:t>
            </a:r>
            <a:r>
              <a:rPr lang="en-US" sz="4800" b="0" i="0" u="none" strike="noStrike" dirty="0">
                <a:solidFill>
                  <a:srgbClr val="3366CC"/>
                </a:solidFill>
                <a:effectLst/>
                <a:latin typeface="Arial" panose="020B0604020202020204" pitchFamily="34" charset="0"/>
                <a:hlinkClick r:id="rId6" tooltip="Music streaming service"/>
              </a:rPr>
              <a:t>music streaming service</a:t>
            </a:r>
            <a:r>
              <a:rPr lang="en-US" sz="4800" b="0" i="0" dirty="0">
                <a:solidFill>
                  <a:srgbClr val="202122"/>
                </a:solidFill>
                <a:effectLst/>
                <a:latin typeface="Arial" panose="020B0604020202020204" pitchFamily="34" charset="0"/>
              </a:rPr>
              <a:t> providers, with over 590 million monthly </a:t>
            </a:r>
            <a:r>
              <a:rPr lang="en-US" sz="4800" b="0" i="0" u="none" strike="noStrike" dirty="0">
                <a:effectLst/>
                <a:latin typeface="Arial" panose="020B0604020202020204" pitchFamily="34" charset="0"/>
              </a:rPr>
              <a:t>active users</a:t>
            </a:r>
            <a:r>
              <a:rPr lang="en-US" sz="4800" b="0" i="0" dirty="0">
                <a:solidFill>
                  <a:srgbClr val="202122"/>
                </a:solidFill>
                <a:effectLst/>
                <a:latin typeface="Arial" panose="020B0604020202020204" pitchFamily="34" charset="0"/>
              </a:rPr>
              <a:t>, including 226 million paying subscribers, as of September 2023.</a:t>
            </a:r>
          </a:p>
          <a:p>
            <a:pPr algn="l"/>
            <a:r>
              <a:rPr lang="en-US" sz="4800" b="0" i="0" dirty="0">
                <a:solidFill>
                  <a:srgbClr val="202122"/>
                </a:solidFill>
                <a:effectLst/>
                <a:latin typeface="Arial" panose="020B0604020202020204" pitchFamily="34" charset="0"/>
              </a:rPr>
              <a:t>Spotify offers </a:t>
            </a:r>
            <a:r>
              <a:rPr lang="en-US" sz="4800" b="0" i="0" u="none" strike="noStrike" dirty="0">
                <a:solidFill>
                  <a:srgbClr val="3366CC"/>
                </a:solidFill>
                <a:effectLst/>
                <a:latin typeface="Arial" panose="020B0604020202020204" pitchFamily="34" charset="0"/>
                <a:hlinkClick r:id="rId7" tooltip="Digital rights management"/>
              </a:rPr>
              <a:t>digital copyright restricted</a:t>
            </a:r>
            <a:r>
              <a:rPr lang="en-US" sz="4800" b="0" i="0" dirty="0">
                <a:solidFill>
                  <a:srgbClr val="202122"/>
                </a:solidFill>
                <a:effectLst/>
                <a:latin typeface="Arial" panose="020B0604020202020204" pitchFamily="34" charset="0"/>
              </a:rPr>
              <a:t> recorded audio content, including more than 100 million songs and five million podcasts, from record labels and media companies.</a:t>
            </a:r>
            <a:endParaRPr lang="en-US" sz="4800" b="0" i="0" baseline="30000" dirty="0">
              <a:solidFill>
                <a:srgbClr val="3366CC"/>
              </a:solidFill>
              <a:effectLst/>
              <a:latin typeface="Arial" panose="020B0604020202020204" pitchFamily="34" charset="0"/>
            </a:endParaRPr>
          </a:p>
          <a:p>
            <a:pPr algn="l"/>
            <a:r>
              <a:rPr lang="en-US" sz="4800" b="0" i="0" dirty="0">
                <a:solidFill>
                  <a:srgbClr val="202122"/>
                </a:solidFill>
                <a:effectLst/>
                <a:latin typeface="Arial" panose="020B0604020202020204" pitchFamily="34" charset="0"/>
              </a:rPr>
              <a:t>As a </a:t>
            </a:r>
            <a:r>
              <a:rPr lang="en-US" sz="4800" b="0" i="0" u="none" strike="noStrike" dirty="0">
                <a:solidFill>
                  <a:srgbClr val="3366CC"/>
                </a:solidFill>
                <a:effectLst/>
                <a:latin typeface="Arial" panose="020B0604020202020204" pitchFamily="34" charset="0"/>
                <a:hlinkClick r:id="rId8" tooltip="Freemium"/>
              </a:rPr>
              <a:t>freemium</a:t>
            </a:r>
            <a:r>
              <a:rPr lang="en-US" sz="4800" b="0" i="0" dirty="0">
                <a:solidFill>
                  <a:srgbClr val="202122"/>
                </a:solidFill>
                <a:effectLst/>
                <a:latin typeface="Arial" panose="020B0604020202020204" pitchFamily="34" charset="0"/>
              </a:rPr>
              <a:t> service, basic features are free with advertisements and limited control, while additional features, such as offline listening and commercial-free listening, are offered via </a:t>
            </a:r>
            <a:r>
              <a:rPr lang="en-US" sz="4800" b="0" i="0" dirty="0">
                <a:effectLst/>
                <a:latin typeface="Arial" panose="020B0604020202020204" pitchFamily="34" charset="0"/>
              </a:rPr>
              <a:t>paid </a:t>
            </a:r>
            <a:r>
              <a:rPr lang="en-US" sz="4800" b="0" i="0" u="none" strike="noStrike" dirty="0">
                <a:effectLst/>
                <a:latin typeface="Arial" panose="020B0604020202020204" pitchFamily="34" charset="0"/>
              </a:rPr>
              <a:t>subscriptions</a:t>
            </a:r>
            <a:r>
              <a:rPr lang="en-US" sz="4800" b="0" i="0" dirty="0">
                <a:effectLst/>
                <a:latin typeface="Arial" panose="020B0604020202020204" pitchFamily="34" charset="0"/>
              </a:rPr>
              <a:t>. Users can search for music based on </a:t>
            </a:r>
            <a:r>
              <a:rPr lang="en-US" sz="4800" b="0" i="0" u="none" strike="noStrike" dirty="0">
                <a:effectLst/>
                <a:latin typeface="Arial" panose="020B0604020202020204" pitchFamily="34" charset="0"/>
              </a:rPr>
              <a:t>artist</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album</a:t>
            </a:r>
            <a:r>
              <a:rPr lang="en-US" sz="4800" b="0" i="0" dirty="0">
                <a:effectLst/>
                <a:latin typeface="Arial" panose="020B0604020202020204" pitchFamily="34" charset="0"/>
              </a:rPr>
              <a:t>, or </a:t>
            </a:r>
            <a:r>
              <a:rPr lang="en-US" sz="4800" b="0" i="0" u="none" strike="noStrike" dirty="0">
                <a:effectLst/>
                <a:latin typeface="Arial" panose="020B0604020202020204" pitchFamily="34" charset="0"/>
              </a:rPr>
              <a:t>genre</a:t>
            </a:r>
            <a:r>
              <a:rPr lang="en-US" sz="4800" b="0" i="0" dirty="0">
                <a:effectLst/>
                <a:latin typeface="Arial" panose="020B0604020202020204" pitchFamily="34" charset="0"/>
              </a:rPr>
              <a:t>, and can create, edit, and share </a:t>
            </a:r>
            <a:r>
              <a:rPr lang="en-US" sz="4800" b="0" i="0" u="none" strike="noStrike" dirty="0">
                <a:effectLst/>
                <a:latin typeface="Arial" panose="020B0604020202020204" pitchFamily="34" charset="0"/>
              </a:rPr>
              <a:t>playlists</a:t>
            </a:r>
            <a:r>
              <a:rPr lang="en-US" sz="4800" b="0" i="0" dirty="0">
                <a:effectLst/>
                <a:latin typeface="Arial" panose="020B0604020202020204" pitchFamily="34" charset="0"/>
              </a:rPr>
              <a:t>.</a:t>
            </a:r>
          </a:p>
          <a:p>
            <a:pPr algn="l"/>
            <a:r>
              <a:rPr lang="en-US" sz="4800" b="0" i="0" dirty="0">
                <a:effectLst/>
                <a:latin typeface="Arial" panose="020B0604020202020204" pitchFamily="34" charset="0"/>
              </a:rPr>
              <a:t>Spotify is available in most of </a:t>
            </a:r>
            <a:r>
              <a:rPr lang="en-US" sz="4800" b="0" i="0" u="none" strike="noStrike" dirty="0">
                <a:effectLst/>
                <a:latin typeface="Arial" panose="020B0604020202020204" pitchFamily="34" charset="0"/>
              </a:rPr>
              <a:t>Europe</a:t>
            </a:r>
            <a:r>
              <a:rPr lang="en-US" sz="4800" b="0" i="0" dirty="0">
                <a:effectLst/>
                <a:latin typeface="Arial" panose="020B0604020202020204" pitchFamily="34" charset="0"/>
              </a:rPr>
              <a:t>, as well as </a:t>
            </a:r>
            <a:r>
              <a:rPr lang="en-US" sz="4800" b="0" i="0" u="none" strike="noStrike" dirty="0">
                <a:effectLst/>
                <a:latin typeface="Arial" panose="020B0604020202020204" pitchFamily="34" charset="0"/>
              </a:rPr>
              <a:t>Africa</a:t>
            </a:r>
            <a:r>
              <a:rPr lang="en-US" sz="4800" b="0" i="0" dirty="0">
                <a:effectLst/>
                <a:latin typeface="Arial" panose="020B0604020202020204" pitchFamily="34" charset="0"/>
              </a:rPr>
              <a:t>, the </a:t>
            </a:r>
            <a:r>
              <a:rPr lang="en-US" sz="4800" b="0" i="0" u="none" strike="noStrike" dirty="0">
                <a:effectLst/>
                <a:latin typeface="Arial" panose="020B0604020202020204" pitchFamily="34" charset="0"/>
              </a:rPr>
              <a:t>Americas</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Asia</a:t>
            </a:r>
            <a:r>
              <a:rPr lang="en-US" sz="4800" b="0" i="0" dirty="0">
                <a:effectLst/>
                <a:latin typeface="Arial" panose="020B0604020202020204" pitchFamily="34" charset="0"/>
              </a:rPr>
              <a:t>, and </a:t>
            </a:r>
            <a:r>
              <a:rPr lang="en-US" sz="4800" b="0" i="0" u="none" strike="noStrike" dirty="0">
                <a:effectLst/>
                <a:latin typeface="Arial" panose="020B0604020202020204" pitchFamily="34" charset="0"/>
              </a:rPr>
              <a:t>Oceania</a:t>
            </a:r>
            <a:r>
              <a:rPr lang="en-US" sz="4800" b="0" i="0" dirty="0">
                <a:effectLst/>
                <a:latin typeface="Arial" panose="020B0604020202020204" pitchFamily="34" charset="0"/>
              </a:rPr>
              <a:t>, with a total availability in 184 markets.</a:t>
            </a:r>
            <a:endParaRPr lang="en-US" sz="4800" b="0" i="0" baseline="30000" dirty="0">
              <a:effectLst/>
              <a:latin typeface="Arial" panose="020B0604020202020204" pitchFamily="34" charset="0"/>
            </a:endParaRPr>
          </a:p>
          <a:p>
            <a:pPr algn="l"/>
            <a:r>
              <a:rPr lang="en-US" sz="4800" b="0" i="0" dirty="0">
                <a:solidFill>
                  <a:srgbClr val="202122"/>
                </a:solidFill>
                <a:effectLst/>
                <a:latin typeface="Arial" panose="020B0604020202020204" pitchFamily="34" charset="0"/>
              </a:rPr>
              <a:t>It has no presence in </a:t>
            </a:r>
            <a:r>
              <a:rPr lang="en-US" sz="4800" b="0" i="0" u="none" strike="noStrike" dirty="0">
                <a:effectLst/>
                <a:latin typeface="Arial" panose="020B0604020202020204" pitchFamily="34" charset="0"/>
              </a:rPr>
              <a:t>mainland China</a:t>
            </a:r>
            <a:r>
              <a:rPr lang="en-US" sz="4800" b="0" i="0" dirty="0">
                <a:effectLst/>
                <a:latin typeface="Arial" panose="020B0604020202020204" pitchFamily="34" charset="0"/>
              </a:rPr>
              <a:t> </a:t>
            </a:r>
            <a:r>
              <a:rPr lang="en-US" sz="4800" b="0" i="0" dirty="0">
                <a:solidFill>
                  <a:srgbClr val="202122"/>
                </a:solidFill>
                <a:effectLst/>
                <a:latin typeface="Arial" panose="020B0604020202020204" pitchFamily="34" charset="0"/>
              </a:rPr>
              <a:t>where the market is dominated by </a:t>
            </a:r>
            <a:r>
              <a:rPr lang="en-US" sz="4800" b="0" i="0" u="none" strike="noStrike" dirty="0">
                <a:solidFill>
                  <a:srgbClr val="3366CC"/>
                </a:solidFill>
                <a:effectLst/>
                <a:latin typeface="Arial" panose="020B0604020202020204" pitchFamily="34" charset="0"/>
                <a:hlinkClick r:id="rId9" tooltip="QQ Music"/>
              </a:rPr>
              <a:t>QQ Music</a:t>
            </a:r>
            <a:r>
              <a:rPr lang="en-US" sz="4800" b="0" i="0" dirty="0">
                <a:solidFill>
                  <a:srgbClr val="202122"/>
                </a:solidFill>
                <a:effectLst/>
                <a:latin typeface="Arial" panose="020B0604020202020204" pitchFamily="34" charset="0"/>
              </a:rPr>
              <a:t>. The service is available on most devices including personal computers, tablets and smartphones </a:t>
            </a:r>
          </a:p>
          <a:p>
            <a:pPr algn="l"/>
            <a:r>
              <a:rPr lang="es-ES" sz="4800" dirty="0">
                <a:solidFill>
                  <a:srgbClr val="202122"/>
                </a:solidFill>
                <a:latin typeface="Arial" panose="020B0604020202020204" pitchFamily="34" charset="0"/>
              </a:rPr>
              <a:t>*</a:t>
            </a:r>
            <a:r>
              <a:rPr lang="es-ES" sz="4800" dirty="0" err="1">
                <a:solidFill>
                  <a:srgbClr val="202122"/>
                </a:solidFill>
                <a:latin typeface="Arial" panose="020B0604020202020204" pitchFamily="34" charset="0"/>
              </a:rPr>
              <a:t>Source</a:t>
            </a:r>
            <a:r>
              <a:rPr lang="es-ES" sz="4800" dirty="0">
                <a:solidFill>
                  <a:srgbClr val="202122"/>
                </a:solidFill>
                <a:latin typeface="Arial" panose="020B0604020202020204" pitchFamily="34" charset="0"/>
              </a:rPr>
              <a:t> </a:t>
            </a:r>
            <a:r>
              <a:rPr lang="es-ES" sz="4800" i="1" dirty="0">
                <a:solidFill>
                  <a:srgbClr val="202122"/>
                </a:solidFill>
                <a:latin typeface="Arial" panose="020B0604020202020204" pitchFamily="34" charset="0"/>
                <a:hlinkClick r:id="rId10"/>
              </a:rPr>
              <a:t>Wikipedia</a:t>
            </a:r>
            <a:endParaRPr lang="es-ES" sz="4800" i="1" dirty="0"/>
          </a:p>
          <a:p>
            <a:pPr algn="l"/>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4</a:t>
            </a:fld>
            <a:endParaRPr lang="es-ES" dirty="0"/>
          </a:p>
        </p:txBody>
      </p:sp>
      <p:pic>
        <p:nvPicPr>
          <p:cNvPr id="1026" name="Picture 2" descr="El algoritmo de Spotify al detalle: así sabe Spotify qué quieres escuchar |  Business Insider España">
            <a:extLst>
              <a:ext uri="{FF2B5EF4-FFF2-40B4-BE49-F238E27FC236}">
                <a16:creationId xmlns:a16="http://schemas.microsoft.com/office/drawing/2014/main" id="{98AD3E56-43F5-03C6-2D8D-B98063405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935" y="2368550"/>
            <a:ext cx="4028536" cy="302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58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Dataset</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r>
              <a:rPr lang="es-ES" dirty="0"/>
              <a:t>Data </a:t>
            </a:r>
            <a:r>
              <a:rPr lang="es-ES" dirty="0" err="1"/>
              <a:t>source</a:t>
            </a:r>
            <a:r>
              <a:rPr lang="es-ES" dirty="0"/>
              <a:t> </a:t>
            </a:r>
            <a:r>
              <a:rPr lang="es-ES" dirty="0" err="1"/>
              <a:t>from</a:t>
            </a:r>
            <a:r>
              <a:rPr lang="es-ES" dirty="0"/>
              <a:t> </a:t>
            </a:r>
            <a:r>
              <a:rPr lang="es-ES" dirty="0">
                <a:hlinkClick r:id="rId2"/>
              </a:rPr>
              <a:t>Kaggle</a:t>
            </a:r>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5</a:t>
            </a:fld>
            <a:endParaRPr lang="es-ES" dirty="0"/>
          </a:p>
        </p:txBody>
      </p:sp>
      <p:pic>
        <p:nvPicPr>
          <p:cNvPr id="2" name="Picture 8" descr="The Spotify logo">
            <a:extLst>
              <a:ext uri="{FF2B5EF4-FFF2-40B4-BE49-F238E27FC236}">
                <a16:creationId xmlns:a16="http://schemas.microsoft.com/office/drawing/2014/main" id="{C11C901E-1767-283B-1689-7608A72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C4AD33-A969-5FDC-C9B1-CA183C63CEA0}"/>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71536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Dataset</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r>
              <a:rPr lang="es-ES" sz="1200" dirty="0" err="1">
                <a:solidFill>
                  <a:srgbClr val="3C4043"/>
                </a:solidFill>
                <a:latin typeface="Arial" panose="020B0604020202020204" pitchFamily="34" charset="0"/>
                <a:cs typeface="Arial" panose="020B0604020202020204" pitchFamily="34" charset="0"/>
              </a:rPr>
              <a:t>Main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Stuff.csv,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information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about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ranking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weekly</a:t>
            </a:r>
            <a:r>
              <a:rPr lang="es-ES" sz="1200" b="0" i="0" dirty="0">
                <a:solidFill>
                  <a:srgbClr val="3C4043"/>
                </a:solidFill>
                <a:effectLst/>
                <a:latin typeface="Arial" panose="020B0604020202020204" pitchFamily="34" charset="0"/>
                <a:cs typeface="Arial" panose="020B0604020202020204" pitchFamily="34" charset="0"/>
              </a:rPr>
              <a:t> chart </a:t>
            </a:r>
            <a:r>
              <a:rPr lang="es-ES" sz="1200" b="0" i="0" dirty="0" err="1">
                <a:solidFill>
                  <a:srgbClr val="3C4043"/>
                </a:solidFill>
                <a:effectLst/>
                <a:latin typeface="Arial" panose="020B0604020202020204" pitchFamily="34" charset="0"/>
                <a:cs typeface="Arial" panose="020B0604020202020204" pitchFamily="34" charset="0"/>
              </a:rPr>
              <a:t>of</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every</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song</a:t>
            </a:r>
            <a:r>
              <a:rPr lang="es-ES" sz="1200" b="0" i="0" dirty="0">
                <a:solidFill>
                  <a:srgbClr val="3C4043"/>
                </a:solidFill>
                <a:effectLst/>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Contains</a:t>
            </a:r>
            <a:r>
              <a:rPr lang="es-ES" sz="1200" dirty="0">
                <a:solidFill>
                  <a:srgbClr val="3C4043"/>
                </a:solidFill>
                <a:latin typeface="Arial" panose="020B0604020202020204" pitchFamily="34" charset="0"/>
                <a:cs typeface="Arial" panose="020B0604020202020204" pitchFamily="34" charset="0"/>
              </a:rPr>
              <a:t> data as URL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t>
            </a:r>
            <a:r>
              <a:rPr lang="es-ES" sz="1200" dirty="0" err="1">
                <a:solidFill>
                  <a:srgbClr val="3C4043"/>
                </a:solidFill>
                <a:latin typeface="Arial" panose="020B0604020202020204" pitchFamily="34" charset="0"/>
                <a:cs typeface="Arial" panose="020B0604020202020204" pitchFamily="34" charset="0"/>
              </a:rPr>
              <a:t>Billboard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website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performer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unique</a:t>
            </a:r>
            <a:r>
              <a:rPr lang="es-ES" sz="1200" dirty="0">
                <a:solidFill>
                  <a:srgbClr val="3C4043"/>
                </a:solidFill>
                <a:latin typeface="Arial" panose="020B0604020202020204" pitchFamily="34" charset="0"/>
                <a:cs typeface="Arial" panose="020B0604020202020204" pitchFamily="34" charset="0"/>
              </a:rPr>
              <a:t> ID, actual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r>
              <a:rPr lang="es-ES" sz="1200" dirty="0" err="1">
                <a:solidFill>
                  <a:srgbClr val="3C4043"/>
                </a:solidFill>
                <a:latin typeface="Arial" panose="020B0604020202020204" pitchFamily="34" charset="0"/>
                <a:cs typeface="Arial" panose="020B0604020202020204" pitchFamily="34" charset="0"/>
              </a:rPr>
              <a:t>instance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times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appears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position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previous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máximum position, actual position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and </a:t>
            </a:r>
            <a:r>
              <a:rPr lang="es-ES" sz="1200" dirty="0" err="1">
                <a:solidFill>
                  <a:srgbClr val="3C4043"/>
                </a:solidFill>
                <a:latin typeface="Arial" panose="020B0604020202020204" pitchFamily="34" charset="0"/>
                <a:cs typeface="Arial" panose="020B0604020202020204" pitchFamily="34" charset="0"/>
              </a:rPr>
              <a:t>weeks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p>
          <a:p>
            <a:pPr algn="l" fontAlgn="base"/>
            <a:r>
              <a:rPr lang="es-ES" sz="1200" dirty="0" err="1">
                <a:solidFill>
                  <a:srgbClr val="3C4043"/>
                </a:solidFill>
                <a:latin typeface="Arial" panose="020B0604020202020204" pitchFamily="34" charset="0"/>
                <a:cs typeface="Arial" panose="020B0604020202020204" pitchFamily="34" charset="0"/>
              </a:rPr>
              <a:t>Second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100 Audio Features.csv,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detailed</a:t>
            </a:r>
            <a:r>
              <a:rPr lang="es-ES" sz="1200" b="0" i="0" dirty="0">
                <a:solidFill>
                  <a:srgbClr val="3C4043"/>
                </a:solidFill>
                <a:effectLst/>
                <a:latin typeface="Arial" panose="020B0604020202020204" pitchFamily="34" charset="0"/>
                <a:cs typeface="Arial" panose="020B0604020202020204" pitchFamily="34" charset="0"/>
              </a:rPr>
              <a:t> audio </a:t>
            </a:r>
            <a:r>
              <a:rPr lang="es-ES" sz="1200" b="0" i="0" dirty="0" err="1">
                <a:solidFill>
                  <a:srgbClr val="3C4043"/>
                </a:solidFill>
                <a:effectLst/>
                <a:latin typeface="Arial" panose="020B0604020202020204" pitchFamily="34" charset="0"/>
                <a:cs typeface="Arial" panose="020B0604020202020204" pitchFamily="34" charset="0"/>
              </a:rPr>
              <a:t>features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got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from</a:t>
            </a:r>
            <a:r>
              <a:rPr lang="es-ES" sz="1200" b="0" i="0" dirty="0">
                <a:solidFill>
                  <a:srgbClr val="3C4043"/>
                </a:solidFill>
                <a:effectLst/>
                <a:latin typeface="Arial" panose="020B0604020202020204" pitchFamily="34" charset="0"/>
                <a:cs typeface="Arial" panose="020B0604020202020204" pitchFamily="34" charset="0"/>
              </a:rPr>
              <a:t> Spotify API.</a:t>
            </a:r>
          </a:p>
          <a:p>
            <a:pPr algn="l" fontAlgn="base"/>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includes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metrics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like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3"/>
              </a:rPr>
              <a:t>danceability</a:t>
            </a:r>
            <a:r>
              <a:rPr lang="es-ES" sz="1200" dirty="0">
                <a:solidFill>
                  <a:srgbClr val="3C4043"/>
                </a:solidFill>
                <a:latin typeface="Arial" panose="020B0604020202020204" pitchFamily="34" charset="0"/>
                <a:cs typeface="Arial" panose="020B0604020202020204" pitchFamily="34" charset="0"/>
              </a:rPr>
              <a:t>, </a:t>
            </a:r>
            <a:r>
              <a:rPr lang="en-US" sz="1200" dirty="0">
                <a:solidFill>
                  <a:srgbClr val="3C4043"/>
                </a:solidFill>
                <a:latin typeface="Arial" panose="020B0604020202020204" pitchFamily="34" charset="0"/>
                <a:cs typeface="Arial" panose="020B0604020202020204" pitchFamily="34" charset="0"/>
              </a:rPr>
              <a:t>how suitable a track is for dancing based on a combination of musical elements including tempo, rhythm stability, beat strength, and overall regularity.</a:t>
            </a:r>
            <a:endParaRPr lang="es-ES" sz="1200" dirty="0">
              <a:solidFill>
                <a:srgbClr val="3C4043"/>
              </a:solidFill>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6</a:t>
            </a:fld>
            <a:endParaRPr lang="es-ES" dirty="0"/>
          </a:p>
        </p:txBody>
      </p:sp>
      <p:pic>
        <p:nvPicPr>
          <p:cNvPr id="3" name="Imagen 2">
            <a:extLst>
              <a:ext uri="{FF2B5EF4-FFF2-40B4-BE49-F238E27FC236}">
                <a16:creationId xmlns:a16="http://schemas.microsoft.com/office/drawing/2014/main" id="{61C56DD8-287E-99CB-277C-2A23D586A7D3}"/>
              </a:ext>
            </a:extLst>
          </p:cNvPr>
          <p:cNvPicPr>
            <a:picLocks noChangeAspect="1"/>
          </p:cNvPicPr>
          <p:nvPr/>
        </p:nvPicPr>
        <p:blipFill>
          <a:blip r:embed="rId4"/>
          <a:stretch>
            <a:fillRect/>
          </a:stretch>
        </p:blipFill>
        <p:spPr>
          <a:xfrm>
            <a:off x="69011" y="1299593"/>
            <a:ext cx="4459857" cy="4459857"/>
          </a:xfrm>
          <a:prstGeom prst="rect">
            <a:avLst/>
          </a:prstGeom>
        </p:spPr>
      </p:pic>
    </p:spTree>
    <p:extLst>
      <p:ext uri="{BB962C8B-B14F-4D97-AF65-F5344CB8AC3E}">
        <p14:creationId xmlns:p14="http://schemas.microsoft.com/office/powerpoint/2010/main" val="88740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GENRES ACCORDING TO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According</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hlinkClick r:id="rId3"/>
              </a:rPr>
              <a:t>article</a:t>
            </a:r>
            <a:endParaRPr lang="es-ES" sz="1200" b="0" i="0" dirty="0">
              <a:solidFill>
                <a:srgbClr val="3C4043"/>
              </a:solidFill>
              <a:effectLst/>
              <a:latin typeface="Arial" panose="020B0604020202020204" pitchFamily="34" charset="0"/>
              <a:cs typeface="Arial" panose="020B0604020202020204" pitchFamily="34" charset="0"/>
            </a:endParaRPr>
          </a:p>
          <a:p>
            <a:pPr algn="l"/>
            <a:r>
              <a:rPr lang="en-US" sz="1200" b="0" i="0" dirty="0">
                <a:solidFill>
                  <a:srgbClr val="000000"/>
                </a:solidFill>
                <a:effectLst/>
                <a:latin typeface="Arial" panose="020B0604020202020204" pitchFamily="34" charset="0"/>
                <a:cs typeface="Arial" panose="020B0604020202020204" pitchFamily="34" charset="0"/>
              </a:rPr>
              <a:t>Back in 2016, there were 1,482 genres on Spotify. Today, it's 6,000. This impressive collection begs the question: What exactly constitutes a music genre? </a:t>
            </a:r>
          </a:p>
          <a:p>
            <a:pPr algn="l"/>
            <a:r>
              <a:rPr lang="en-US" sz="1200" b="0" i="0" dirty="0">
                <a:solidFill>
                  <a:srgbClr val="000000"/>
                </a:solidFill>
                <a:effectLst/>
                <a:latin typeface="Arial" panose="020B0604020202020204" pitchFamily="34" charset="0"/>
                <a:cs typeface="Arial" panose="020B0604020202020204" pitchFamily="34" charset="0"/>
              </a:rPr>
              <a:t>It's not just about beats and tunes; we're talking rhythm, instrumentation, cultural roots, and even thematic threads that songs within a genre should share.</a:t>
            </a:r>
          </a:p>
          <a:p>
            <a:pPr algn="l"/>
            <a:r>
              <a:rPr lang="en-US" sz="1200" b="0" i="0" dirty="0">
                <a:solidFill>
                  <a:srgbClr val="000000"/>
                </a:solidFill>
                <a:effectLst/>
                <a:latin typeface="Arial" panose="020B0604020202020204" pitchFamily="34" charset="0"/>
                <a:cs typeface="Arial" panose="020B0604020202020204" pitchFamily="34" charset="0"/>
              </a:rPr>
              <a:t>For instance, jazz is often characterized by improvisation and swing rhythms, while, say, techno is all about its electronic instrumentation and repetitive beats. </a:t>
            </a:r>
          </a:p>
          <a:p>
            <a:pPr algn="l"/>
            <a:r>
              <a:rPr lang="en-US" sz="1200" b="0" i="0" dirty="0">
                <a:solidFill>
                  <a:srgbClr val="000000"/>
                </a:solidFill>
                <a:effectLst/>
                <a:latin typeface="Arial" panose="020B0604020202020204" pitchFamily="34" charset="0"/>
                <a:cs typeface="Arial" panose="020B0604020202020204" pitchFamily="34" charset="0"/>
              </a:rPr>
              <a:t>But now, this categorization is too simple and even ignorant, for reality is somewhat different, as it's not so easy to actually distinguish between music genres. </a:t>
            </a:r>
          </a:p>
          <a:p>
            <a:pPr algn="l"/>
            <a:r>
              <a:rPr lang="en-US" sz="1200" b="0" i="0" dirty="0">
                <a:solidFill>
                  <a:srgbClr val="000000"/>
                </a:solidFill>
                <a:effectLst/>
                <a:latin typeface="Arial" panose="020B0604020202020204" pitchFamily="34" charset="0"/>
                <a:cs typeface="Arial" panose="020B0604020202020204" pitchFamily="34" charset="0"/>
              </a:rPr>
              <a:t>Let alone define them.</a:t>
            </a: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7</a:t>
            </a:fld>
            <a:endParaRPr lang="es-ES" dirty="0"/>
          </a:p>
        </p:txBody>
      </p:sp>
      <p:pic>
        <p:nvPicPr>
          <p:cNvPr id="2" name="Picture 2">
            <a:extLst>
              <a:ext uri="{FF2B5EF4-FFF2-40B4-BE49-F238E27FC236}">
                <a16:creationId xmlns:a16="http://schemas.microsoft.com/office/drawing/2014/main" id="{5A7CDD5F-4F09-E5EA-A71F-83480CF6B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3" y="1729555"/>
            <a:ext cx="4299119" cy="436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2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16851A-37EB-B3E1-4226-BB079B00DD00}"/>
              </a:ext>
            </a:extLst>
          </p:cNvPr>
          <p:cNvPicPr>
            <a:picLocks noChangeAspect="1"/>
          </p:cNvPicPr>
          <p:nvPr/>
        </p:nvPicPr>
        <p:blipFill>
          <a:blip r:embed="rId3"/>
          <a:stretch>
            <a:fillRect/>
          </a:stretch>
        </p:blipFill>
        <p:spPr>
          <a:xfrm>
            <a:off x="69011" y="1299593"/>
            <a:ext cx="4459857" cy="4459857"/>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METHOLODOGY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3C4043"/>
                </a:solidFill>
                <a:latin typeface="Arial" panose="020B0604020202020204" pitchFamily="34" charset="0"/>
                <a:cs typeface="Arial" panose="020B0604020202020204" pitchFamily="34" charset="0"/>
              </a:rPr>
              <a:t>Original </a:t>
            </a:r>
            <a:r>
              <a:rPr lang="es-ES" sz="1200" dirty="0" err="1">
                <a:solidFill>
                  <a:srgbClr val="3C4043"/>
                </a:solidFill>
                <a:latin typeface="Arial" panose="020B0604020202020204" pitchFamily="34" charset="0"/>
                <a:cs typeface="Arial" panose="020B0604020202020204" pitchFamily="34" charset="0"/>
              </a:rPr>
              <a:t>d</a:t>
            </a:r>
            <a:r>
              <a:rPr lang="es-ES" sz="1200" b="0" i="0" dirty="0" err="1">
                <a:solidFill>
                  <a:srgbClr val="3C4043"/>
                </a:solidFill>
                <a:effectLst/>
                <a:latin typeface="Arial" panose="020B0604020202020204" pitchFamily="34" charset="0"/>
                <a:cs typeface="Arial" panose="020B0604020202020204" pitchFamily="34" charset="0"/>
              </a:rPr>
              <a:t>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two</a:t>
            </a:r>
            <a:r>
              <a:rPr lang="es-ES" sz="1200" dirty="0">
                <a:solidFill>
                  <a:srgbClr val="3C4043"/>
                </a:solidFill>
                <a:latin typeface="Arial" panose="020B0604020202020204" pitchFamily="34" charset="0"/>
                <a:cs typeface="Arial" panose="020B0604020202020204" pitchFamily="34" charset="0"/>
              </a:rPr>
              <a:t> CSV files, </a:t>
            </a:r>
            <a:r>
              <a:rPr lang="es-ES" sz="1200" dirty="0" err="1">
                <a:solidFill>
                  <a:srgbClr val="3C4043"/>
                </a:solidFill>
                <a:latin typeface="Arial" panose="020B0604020202020204" pitchFamily="34" charset="0"/>
                <a:cs typeface="Arial" panose="020B0604020202020204" pitchFamily="34" charset="0"/>
              </a:rPr>
              <a:t>contained</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than</a:t>
            </a:r>
            <a:r>
              <a:rPr lang="es-ES" sz="1200" dirty="0">
                <a:solidFill>
                  <a:srgbClr val="3C4043"/>
                </a:solidFill>
                <a:latin typeface="Arial" panose="020B0604020202020204" pitchFamily="34" charset="0"/>
                <a:cs typeface="Arial" panose="020B0604020202020204" pitchFamily="34" charset="0"/>
              </a:rPr>
              <a:t> 1000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figure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reduced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in total,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according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linked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songs</a:t>
            </a:r>
            <a:r>
              <a:rPr lang="es-ES" sz="1200" dirty="0">
                <a:solidFill>
                  <a:srgbClr val="3C4043"/>
                </a:solidFill>
                <a:latin typeface="Arial" panose="020B0604020202020204" pitchFamily="34" charset="0"/>
                <a:cs typeface="Arial" panose="020B0604020202020204" pitchFamily="34" charset="0"/>
              </a:rPr>
              <a:t>. </a:t>
            </a:r>
          </a:p>
          <a:p>
            <a:pPr algn="l" fontAlgn="base"/>
            <a:r>
              <a:rPr lang="es-ES" sz="1200" dirty="0" err="1">
                <a:solidFill>
                  <a:srgbClr val="3C4043"/>
                </a:solidFill>
                <a:latin typeface="Arial" panose="020B0604020202020204" pitchFamily="34" charset="0"/>
                <a:cs typeface="Arial" panose="020B0604020202020204" pitchFamily="34" charset="0"/>
              </a:rPr>
              <a:t>From</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 </a:t>
            </a:r>
            <a:r>
              <a:rPr lang="es-ES" sz="1200" dirty="0" err="1">
                <a:solidFill>
                  <a:srgbClr val="3C4043"/>
                </a:solidFill>
                <a:latin typeface="Arial" panose="020B0604020202020204" pitchFamily="34" charset="0"/>
                <a:cs typeface="Arial" panose="020B0604020202020204" pitchFamily="34" charset="0"/>
              </a:rPr>
              <a:t>extracted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in </a:t>
            </a:r>
            <a:r>
              <a:rPr lang="es-ES" sz="1200" dirty="0" err="1">
                <a:solidFill>
                  <a:srgbClr val="3C4043"/>
                </a:solidFill>
                <a:latin typeface="Arial" panose="020B0604020202020204" pitchFamily="34" charset="0"/>
                <a:cs typeface="Arial" panose="020B0604020202020204" pitchFamily="34" charset="0"/>
              </a:rPr>
              <a:t>group</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years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since</a:t>
            </a:r>
            <a:r>
              <a:rPr lang="es-ES" sz="1200" dirty="0">
                <a:solidFill>
                  <a:srgbClr val="3C4043"/>
                </a:solidFill>
                <a:latin typeface="Arial" panose="020B0604020202020204" pitchFamily="34" charset="0"/>
                <a:cs typeface="Arial" panose="020B0604020202020204" pitchFamily="34" charset="0"/>
              </a:rPr>
              <a:t> 1958.</a:t>
            </a:r>
          </a:p>
          <a:p>
            <a:pPr algn="l" fontAlgn="base"/>
            <a:r>
              <a:rPr lang="es-ES" sz="1200" dirty="0">
                <a:solidFill>
                  <a:srgbClr val="3C4043"/>
                </a:solidFill>
                <a:latin typeface="Arial" panose="020B0604020202020204" pitchFamily="34" charset="0"/>
                <a:cs typeface="Arial" panose="020B0604020202020204" pitchFamily="34" charset="0"/>
              </a:rPr>
              <a:t>In </a:t>
            </a:r>
            <a:r>
              <a:rPr lang="es-ES" sz="1200" dirty="0" err="1">
                <a:solidFill>
                  <a:srgbClr val="3C4043"/>
                </a:solidFill>
                <a:latin typeface="Arial" panose="020B0604020202020204" pitchFamily="34" charset="0"/>
                <a:cs typeface="Arial" panose="020B0604020202020204" pitchFamily="34" charset="0"/>
              </a:rPr>
              <a:t>addition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artists</a:t>
            </a:r>
            <a:r>
              <a:rPr lang="es-ES" sz="1200" dirty="0">
                <a:solidFill>
                  <a:srgbClr val="3C4043"/>
                </a:solidFill>
                <a:latin typeface="Arial" panose="020B0604020202020204" pitchFamily="34" charset="0"/>
                <a:cs typeface="Arial" panose="020B0604020202020204" pitchFamily="34" charset="0"/>
              </a:rPr>
              <a:t>/</a:t>
            </a:r>
            <a:r>
              <a:rPr lang="es-ES" sz="1200" dirty="0" err="1">
                <a:solidFill>
                  <a:srgbClr val="3C4043"/>
                </a:solidFill>
                <a:latin typeface="Arial" panose="020B0604020202020204" pitchFamily="34" charset="0"/>
                <a:cs typeface="Arial" panose="020B0604020202020204" pitchFamily="34" charset="0"/>
              </a:rPr>
              <a:t>performers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interval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shown</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a:solidFill>
                  <a:srgbClr val="3C4043"/>
                </a:solidFill>
                <a:latin typeface="Arial" panose="020B0604020202020204" pitchFamily="34" charset="0"/>
                <a:cs typeface="Arial" panose="020B0604020202020204" pitchFamily="34" charset="0"/>
              </a:rPr>
              <a:t>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end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4"/>
              </a:rPr>
              <a:t>danceability</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had</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compared</a:t>
            </a:r>
            <a:r>
              <a:rPr lang="es-ES" sz="1200" dirty="0">
                <a:solidFill>
                  <a:srgbClr val="3C4043"/>
                </a:solidFill>
                <a:latin typeface="Arial" panose="020B0604020202020204" pitchFamily="34" charset="0"/>
                <a:cs typeface="Arial" panose="020B0604020202020204" pitchFamily="34" charset="0"/>
              </a:rPr>
              <a:t>.</a:t>
            </a:r>
            <a:endParaRPr lang="es-ES" sz="2000" dirty="0">
              <a:solidFill>
                <a:srgbClr val="3C4043"/>
              </a:solidFill>
              <a:latin typeface="Arial" panose="020B0604020202020204" pitchFamily="34" charset="0"/>
              <a:cs typeface="Arial" panose="020B0604020202020204" pitchFamily="34" charset="0"/>
            </a:endParaRPr>
          </a:p>
          <a:p>
            <a:pPr algn="l" fontAlgn="base"/>
            <a:endParaRPr lang="es-ES" sz="2000" b="0" i="0" dirty="0">
              <a:solidFill>
                <a:srgbClr val="000000"/>
              </a:solidFill>
              <a:effectLst/>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8</a:t>
            </a:fld>
            <a:endParaRPr lang="es-ES" dirty="0"/>
          </a:p>
        </p:txBody>
      </p:sp>
      <p:pic>
        <p:nvPicPr>
          <p:cNvPr id="3" name="Imagen 2">
            <a:hlinkClick r:id="rId5"/>
            <a:extLst>
              <a:ext uri="{FF2B5EF4-FFF2-40B4-BE49-F238E27FC236}">
                <a16:creationId xmlns:a16="http://schemas.microsoft.com/office/drawing/2014/main" id="{C1ACEFD0-5D65-7E01-E171-DCCF054C1F11}"/>
              </a:ext>
            </a:extLst>
          </p:cNvPr>
          <p:cNvPicPr>
            <a:picLocks noChangeAspect="1"/>
          </p:cNvPicPr>
          <p:nvPr/>
        </p:nvPicPr>
        <p:blipFill>
          <a:blip r:embed="rId6"/>
          <a:stretch>
            <a:fillRect/>
          </a:stretch>
        </p:blipFill>
        <p:spPr>
          <a:xfrm>
            <a:off x="199149" y="1559871"/>
            <a:ext cx="4199579" cy="4199579"/>
          </a:xfrm>
          <a:prstGeom prst="rect">
            <a:avLst/>
          </a:prstGeom>
        </p:spPr>
      </p:pic>
    </p:spTree>
    <p:extLst>
      <p:ext uri="{BB962C8B-B14F-4D97-AF65-F5344CB8AC3E}">
        <p14:creationId xmlns:p14="http://schemas.microsoft.com/office/powerpoint/2010/main" val="273482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a:t>SONGS AND MUSICAL GENRES</a:t>
            </a:r>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7" name="Marcador de pie de página 6">
            <a:extLst>
              <a:ext uri="{FF2B5EF4-FFF2-40B4-BE49-F238E27FC236}">
                <a16:creationId xmlns:a16="http://schemas.microsoft.com/office/drawing/2014/main" id="{3FB81DAD-88A7-463E-B09A-E1BC93B156F8}"/>
              </a:ext>
            </a:extLst>
          </p:cNvPr>
          <p:cNvSpPr>
            <a:spLocks noGrp="1"/>
          </p:cNvSpPr>
          <p:nvPr>
            <p:ph type="ftr" sz="quarter" idx="11"/>
          </p:nvPr>
        </p:nvSpPr>
        <p:spPr/>
        <p:txBody>
          <a:bodyPr rtlCol="0"/>
          <a:lstStyle/>
          <a:p>
            <a:pPr rtl="0"/>
            <a:endParaRPr lang="es-ES" dirty="0">
              <a:solidFill>
                <a:schemeClr val="bg1"/>
              </a:solidFill>
            </a:endParaRPr>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9</a:t>
            </a:fld>
            <a:endParaRPr lang="es-ES" dirty="0"/>
          </a:p>
        </p:txBody>
      </p:sp>
      <p:pic>
        <p:nvPicPr>
          <p:cNvPr id="4" name="Picture 8" descr="The Spotify logo">
            <a:extLst>
              <a:ext uri="{FF2B5EF4-FFF2-40B4-BE49-F238E27FC236}">
                <a16:creationId xmlns:a16="http://schemas.microsoft.com/office/drawing/2014/main" id="{604F8805-65C0-59E7-82D7-19AF9BAA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F9E15F7-9EEE-F585-1A16-7FA83BA89AFF}"/>
              </a:ext>
            </a:extLst>
          </p:cNvPr>
          <p:cNvPicPr>
            <a:picLocks noChangeAspect="1"/>
          </p:cNvPicPr>
          <p:nvPr/>
        </p:nvPicPr>
        <p:blipFill>
          <a:blip r:embed="rId3"/>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3082191598"/>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22.tgt.Office_50301352_TF89309463_Win32_OJ112196155" id="{E51DAF1E-F475-4A7E-8E96-8CBC4DF1EE16}" vid="{10A6C42A-3BF8-4F31-911D-BCA20482670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http://schemas.microsoft.com/sharepoint/v3"/>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metadata/properties"/>
    <ds:schemaRef ds:uri="230e9df3-be65-4c73-a93b-d1236ebd677e"/>
    <ds:schemaRef ds:uri="16c05727-aa75-4e4a-9b5f-8a80a1165891"/>
    <ds:schemaRef ds:uri="http://www.w3.org/XML/1998/namespace"/>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Diseño de aumento de degradado</Template>
  <TotalTime>817</TotalTime>
  <Words>3344</Words>
  <Application>Microsoft Office PowerPoint</Application>
  <PresentationFormat>Panorámica</PresentationFormat>
  <Paragraphs>394</Paragraphs>
  <Slides>32</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Avenir Next LT Pro</vt:lpstr>
      <vt:lpstr>Avenir Next LT Pro Light</vt:lpstr>
      <vt:lpstr>Calibri</vt:lpstr>
      <vt:lpstr>Segoe WPC</vt:lpstr>
      <vt:lpstr>GradientRiseVTI</vt:lpstr>
      <vt:lpstr>EDA ABOUT billboard hot 100</vt:lpstr>
      <vt:lpstr>Agenda</vt:lpstr>
      <vt:lpstr>What is Billboard Hot 100</vt:lpstr>
      <vt:lpstr>What is Spotify</vt:lpstr>
      <vt:lpstr>Dataset</vt:lpstr>
      <vt:lpstr>Dataset</vt:lpstr>
      <vt:lpstr>GENRES ACCORDING TO SPOTIFY</vt:lpstr>
      <vt:lpstr>METHOLODOGY</vt:lpstr>
      <vt:lpstr>SONGS AND MUSICAL GENRES</vt:lpstr>
      <vt:lpstr>Index of graphs by MUSICAL genre</vt:lpstr>
      <vt:lpstr>January 1958 December 1962</vt:lpstr>
      <vt:lpstr>January 1963 December 1967</vt:lpstr>
      <vt:lpstr>January 1968 December 1972</vt:lpstr>
      <vt:lpstr>January 1973 December 1977</vt:lpstr>
      <vt:lpstr>January 1978 December 1982</vt:lpstr>
      <vt:lpstr>January 1983 December 1987</vt:lpstr>
      <vt:lpstr>January 1988 December 1992</vt:lpstr>
      <vt:lpstr>January 1993 December 1997</vt:lpstr>
      <vt:lpstr>January 1998 December 2002</vt:lpstr>
      <vt:lpstr>January 2003 December 2007</vt:lpstr>
      <vt:lpstr>January 2008 December 2012</vt:lpstr>
      <vt:lpstr>January 2013 December 2017</vt:lpstr>
      <vt:lpstr>January 2018 December 2023</vt:lpstr>
      <vt:lpstr>Conclusions about musical genres</vt:lpstr>
      <vt:lpstr>Genres and danceability</vt:lpstr>
      <vt:lpstr>danceability January 1958 December 2023</vt:lpstr>
      <vt:lpstr>DANCEABILITY January 1958 December 2023</vt:lpstr>
      <vt:lpstr>Pop vs rap</vt:lpstr>
      <vt:lpstr>Danceability and musical genres correlation</vt:lpstr>
      <vt:lpstr>Conclusions about danceability </vt:lpstr>
      <vt:lpstr>CURIOSITIES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Jorge Giménez</dc:creator>
  <cp:lastModifiedBy>Jorge Giménez</cp:lastModifiedBy>
  <cp:revision>30</cp:revision>
  <dcterms:created xsi:type="dcterms:W3CDTF">2024-01-09T16:57:33Z</dcterms:created>
  <dcterms:modified xsi:type="dcterms:W3CDTF">2024-03-09T19:49:15Z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